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sldIdLst>
    <p:sldId id="256" r:id="rId2"/>
    <p:sldId id="257" r:id="rId3"/>
    <p:sldId id="260" r:id="rId4"/>
    <p:sldId id="268" r:id="rId5"/>
    <p:sldId id="270" r:id="rId6"/>
    <p:sldId id="261" r:id="rId7"/>
    <p:sldId id="263" r:id="rId8"/>
    <p:sldId id="265" r:id="rId9"/>
    <p:sldId id="262" r:id="rId10"/>
    <p:sldId id="264" r:id="rId11"/>
    <p:sldId id="266" r:id="rId12"/>
    <p:sldId id="267" r:id="rId13"/>
    <p:sldId id="295" r:id="rId14"/>
    <p:sldId id="296" r:id="rId15"/>
    <p:sldId id="271" r:id="rId16"/>
    <p:sldId id="269" r:id="rId17"/>
    <p:sldId id="300" r:id="rId18"/>
    <p:sldId id="272" r:id="rId19"/>
    <p:sldId id="301" r:id="rId20"/>
    <p:sldId id="273" r:id="rId21"/>
    <p:sldId id="275" r:id="rId22"/>
    <p:sldId id="277" r:id="rId23"/>
    <p:sldId id="280" r:id="rId24"/>
    <p:sldId id="282" r:id="rId25"/>
    <p:sldId id="283" r:id="rId26"/>
    <p:sldId id="284" r:id="rId27"/>
    <p:sldId id="285" r:id="rId28"/>
    <p:sldId id="298" r:id="rId29"/>
    <p:sldId id="290" r:id="rId30"/>
    <p:sldId id="299" r:id="rId31"/>
    <p:sldId id="291" r:id="rId32"/>
    <p:sldId id="297" r:id="rId33"/>
    <p:sldId id="292" r:id="rId34"/>
    <p:sldId id="302" r:id="rId35"/>
    <p:sldId id="303" r:id="rId36"/>
    <p:sldId id="293" r:id="rId37"/>
    <p:sldId id="294" r:id="rId38"/>
    <p:sldId id="258" r:id="rId39"/>
    <p:sldId id="274" r:id="rId40"/>
    <p:sldId id="276" r:id="rId41"/>
    <p:sldId id="278" r:id="rId42"/>
    <p:sldId id="281" r:id="rId43"/>
    <p:sldId id="287" r:id="rId44"/>
    <p:sldId id="288" r:id="rId4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MacBride" initials="SM" lastIdx="5" clrIdx="0">
    <p:extLst>
      <p:ext uri="{19B8F6BF-5375-455C-9EA6-DF929625EA0E}">
        <p15:presenceInfo xmlns:p15="http://schemas.microsoft.com/office/powerpoint/2012/main" userId="559fba7a5e95cd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p:restoredTop sz="94694"/>
  </p:normalViewPr>
  <p:slideViewPr>
    <p:cSldViewPr snapToGrid="0" snapToObjects="1">
      <p:cViewPr varScale="1">
        <p:scale>
          <a:sx n="93" d="100"/>
          <a:sy n="93" d="100"/>
        </p:scale>
        <p:origin x="232"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02T15:22:11.826" idx="2">
    <p:pos x="10" y="10"/>
    <p:text>Pictures of a few galaxies here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03T21:00:17.562" idx="3">
    <p:pos x="10" y="10"/>
    <p:text>Balmer decrement plot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02T11:45:08.465" idx="1">
    <p:pos x="10" y="10"/>
    <p:text>Need Big Bang timeline</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9D526E1-C5BA-EC42-BA6D-A314B189E132}" type="datetimeFigureOut">
              <a:rPr lang="en-US" smtClean="0"/>
              <a:t>5/7/20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A75DFAA-6B2D-9142-BCA7-85219F893EAE}" type="slidenum">
              <a:rPr lang="en-US" smtClean="0"/>
              <a:t>‹#›</a:t>
            </a:fld>
            <a:endParaRPr lang="en-US"/>
          </a:p>
        </p:txBody>
      </p:sp>
    </p:spTree>
    <p:extLst>
      <p:ext uri="{BB962C8B-B14F-4D97-AF65-F5344CB8AC3E}">
        <p14:creationId xmlns:p14="http://schemas.microsoft.com/office/powerpoint/2010/main" val="4239895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1</a:t>
            </a:fld>
            <a:endParaRPr lang="en-US"/>
          </a:p>
        </p:txBody>
      </p:sp>
    </p:spTree>
    <p:extLst>
      <p:ext uri="{BB962C8B-B14F-4D97-AF65-F5344CB8AC3E}">
        <p14:creationId xmlns:p14="http://schemas.microsoft.com/office/powerpoint/2010/main" val="3661448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NGC 1055</a:t>
            </a:r>
          </a:p>
        </p:txBody>
      </p:sp>
      <p:sp>
        <p:nvSpPr>
          <p:cNvPr id="4" name="Slide Number Placeholder 3"/>
          <p:cNvSpPr>
            <a:spLocks noGrp="1"/>
          </p:cNvSpPr>
          <p:nvPr>
            <p:ph type="sldNum" sz="quarter" idx="5"/>
          </p:nvPr>
        </p:nvSpPr>
        <p:spPr/>
        <p:txBody>
          <a:bodyPr/>
          <a:lstStyle/>
          <a:p>
            <a:fld id="{1A75DFAA-6B2D-9142-BCA7-85219F893EAE}" type="slidenum">
              <a:rPr lang="en-US" smtClean="0"/>
              <a:t>13</a:t>
            </a:fld>
            <a:endParaRPr lang="en-US"/>
          </a:p>
        </p:txBody>
      </p:sp>
    </p:spTree>
    <p:extLst>
      <p:ext uri="{BB962C8B-B14F-4D97-AF65-F5344CB8AC3E}">
        <p14:creationId xmlns:p14="http://schemas.microsoft.com/office/powerpoint/2010/main" val="1673136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M83</a:t>
            </a:r>
          </a:p>
        </p:txBody>
      </p:sp>
      <p:sp>
        <p:nvSpPr>
          <p:cNvPr id="4" name="Slide Number Placeholder 3"/>
          <p:cNvSpPr>
            <a:spLocks noGrp="1"/>
          </p:cNvSpPr>
          <p:nvPr>
            <p:ph type="sldNum" sz="quarter" idx="5"/>
          </p:nvPr>
        </p:nvSpPr>
        <p:spPr/>
        <p:txBody>
          <a:bodyPr/>
          <a:lstStyle/>
          <a:p>
            <a:fld id="{1A75DFAA-6B2D-9142-BCA7-85219F893EAE}" type="slidenum">
              <a:rPr lang="en-US" smtClean="0"/>
              <a:t>14</a:t>
            </a:fld>
            <a:endParaRPr lang="en-US"/>
          </a:p>
        </p:txBody>
      </p:sp>
    </p:spTree>
    <p:extLst>
      <p:ext uri="{BB962C8B-B14F-4D97-AF65-F5344CB8AC3E}">
        <p14:creationId xmlns:p14="http://schemas.microsoft.com/office/powerpoint/2010/main" val="3306295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22</a:t>
            </a:fld>
            <a:endParaRPr lang="en-US"/>
          </a:p>
        </p:txBody>
      </p:sp>
    </p:spTree>
    <p:extLst>
      <p:ext uri="{BB962C8B-B14F-4D97-AF65-F5344CB8AC3E}">
        <p14:creationId xmlns:p14="http://schemas.microsoft.com/office/powerpoint/2010/main" val="2920642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23</a:t>
            </a:fld>
            <a:endParaRPr lang="en-US"/>
          </a:p>
        </p:txBody>
      </p:sp>
    </p:spTree>
    <p:extLst>
      <p:ext uri="{BB962C8B-B14F-4D97-AF65-F5344CB8AC3E}">
        <p14:creationId xmlns:p14="http://schemas.microsoft.com/office/powerpoint/2010/main" val="3512716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24</a:t>
            </a:fld>
            <a:endParaRPr lang="en-US"/>
          </a:p>
        </p:txBody>
      </p:sp>
    </p:spTree>
    <p:extLst>
      <p:ext uri="{BB962C8B-B14F-4D97-AF65-F5344CB8AC3E}">
        <p14:creationId xmlns:p14="http://schemas.microsoft.com/office/powerpoint/2010/main" val="271691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33</a:t>
            </a:fld>
            <a:endParaRPr lang="en-US"/>
          </a:p>
        </p:txBody>
      </p:sp>
    </p:spTree>
    <p:extLst>
      <p:ext uri="{BB962C8B-B14F-4D97-AF65-F5344CB8AC3E}">
        <p14:creationId xmlns:p14="http://schemas.microsoft.com/office/powerpoint/2010/main" val="3239296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40</a:t>
            </a:fld>
            <a:endParaRPr lang="en-US"/>
          </a:p>
        </p:txBody>
      </p:sp>
    </p:spTree>
    <p:extLst>
      <p:ext uri="{BB962C8B-B14F-4D97-AF65-F5344CB8AC3E}">
        <p14:creationId xmlns:p14="http://schemas.microsoft.com/office/powerpoint/2010/main" val="2866214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41</a:t>
            </a:fld>
            <a:endParaRPr lang="en-US"/>
          </a:p>
        </p:txBody>
      </p:sp>
    </p:spTree>
    <p:extLst>
      <p:ext uri="{BB962C8B-B14F-4D97-AF65-F5344CB8AC3E}">
        <p14:creationId xmlns:p14="http://schemas.microsoft.com/office/powerpoint/2010/main" val="709200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42</a:t>
            </a:fld>
            <a:endParaRPr lang="en-US"/>
          </a:p>
        </p:txBody>
      </p:sp>
    </p:spTree>
    <p:extLst>
      <p:ext uri="{BB962C8B-B14F-4D97-AF65-F5344CB8AC3E}">
        <p14:creationId xmlns:p14="http://schemas.microsoft.com/office/powerpoint/2010/main" val="38806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of slide: “Each of these components evolved through different processes. In order to understand the evolution processes of baryons in galaxies as a whole, an understanding of the components is necessary”</a:t>
            </a:r>
          </a:p>
        </p:txBody>
      </p:sp>
      <p:sp>
        <p:nvSpPr>
          <p:cNvPr id="4" name="Slide Number Placeholder 3"/>
          <p:cNvSpPr>
            <a:spLocks noGrp="1"/>
          </p:cNvSpPr>
          <p:nvPr>
            <p:ph type="sldNum" sz="quarter" idx="5"/>
          </p:nvPr>
        </p:nvSpPr>
        <p:spPr/>
        <p:txBody>
          <a:bodyPr/>
          <a:lstStyle/>
          <a:p>
            <a:fld id="{1A75DFAA-6B2D-9142-BCA7-85219F893EAE}" type="slidenum">
              <a:rPr lang="en-US" smtClean="0"/>
              <a:t>3</a:t>
            </a:fld>
            <a:endParaRPr lang="en-US"/>
          </a:p>
        </p:txBody>
      </p:sp>
    </p:spTree>
    <p:extLst>
      <p:ext uri="{BB962C8B-B14F-4D97-AF65-F5344CB8AC3E}">
        <p14:creationId xmlns:p14="http://schemas.microsoft.com/office/powerpoint/2010/main" val="2420472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6</a:t>
            </a:fld>
            <a:endParaRPr lang="en-US"/>
          </a:p>
        </p:txBody>
      </p:sp>
    </p:spTree>
    <p:extLst>
      <p:ext uri="{BB962C8B-B14F-4D97-AF65-F5344CB8AC3E}">
        <p14:creationId xmlns:p14="http://schemas.microsoft.com/office/powerpoint/2010/main" val="1935978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7</a:t>
            </a:fld>
            <a:endParaRPr lang="en-US"/>
          </a:p>
        </p:txBody>
      </p:sp>
    </p:spTree>
    <p:extLst>
      <p:ext uri="{BB962C8B-B14F-4D97-AF65-F5344CB8AC3E}">
        <p14:creationId xmlns:p14="http://schemas.microsoft.com/office/powerpoint/2010/main" val="3750532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8</a:t>
            </a:fld>
            <a:endParaRPr lang="en-US"/>
          </a:p>
        </p:txBody>
      </p:sp>
    </p:spTree>
    <p:extLst>
      <p:ext uri="{BB962C8B-B14F-4D97-AF65-F5344CB8AC3E}">
        <p14:creationId xmlns:p14="http://schemas.microsoft.com/office/powerpoint/2010/main" val="2645925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9</a:t>
            </a:fld>
            <a:endParaRPr lang="en-US"/>
          </a:p>
        </p:txBody>
      </p:sp>
    </p:spTree>
    <p:extLst>
      <p:ext uri="{BB962C8B-B14F-4D97-AF65-F5344CB8AC3E}">
        <p14:creationId xmlns:p14="http://schemas.microsoft.com/office/powerpoint/2010/main" val="256841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V= 550 nm - green</a:t>
            </a:r>
          </a:p>
          <a:p>
            <a:r>
              <a:rPr lang="en-US" dirty="0"/>
              <a:t>Lambda B= 440 nm - blue</a:t>
            </a:r>
          </a:p>
        </p:txBody>
      </p:sp>
      <p:sp>
        <p:nvSpPr>
          <p:cNvPr id="4" name="Slide Number Placeholder 3"/>
          <p:cNvSpPr>
            <a:spLocks noGrp="1"/>
          </p:cNvSpPr>
          <p:nvPr>
            <p:ph type="sldNum" sz="quarter" idx="5"/>
          </p:nvPr>
        </p:nvSpPr>
        <p:spPr/>
        <p:txBody>
          <a:bodyPr/>
          <a:lstStyle/>
          <a:p>
            <a:fld id="{1A75DFAA-6B2D-9142-BCA7-85219F893EAE}" type="slidenum">
              <a:rPr lang="en-US" smtClean="0"/>
              <a:t>10</a:t>
            </a:fld>
            <a:endParaRPr lang="en-US"/>
          </a:p>
        </p:txBody>
      </p:sp>
    </p:spTree>
    <p:extLst>
      <p:ext uri="{BB962C8B-B14F-4D97-AF65-F5344CB8AC3E}">
        <p14:creationId xmlns:p14="http://schemas.microsoft.com/office/powerpoint/2010/main" val="152336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11</a:t>
            </a:fld>
            <a:endParaRPr lang="en-US"/>
          </a:p>
        </p:txBody>
      </p:sp>
    </p:spTree>
    <p:extLst>
      <p:ext uri="{BB962C8B-B14F-4D97-AF65-F5344CB8AC3E}">
        <p14:creationId xmlns:p14="http://schemas.microsoft.com/office/powerpoint/2010/main" val="414128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5DFAA-6B2D-9142-BCA7-85219F893EAE}" type="slidenum">
              <a:rPr lang="en-US" smtClean="0"/>
              <a:t>12</a:t>
            </a:fld>
            <a:endParaRPr lang="en-US"/>
          </a:p>
        </p:txBody>
      </p:sp>
    </p:spTree>
    <p:extLst>
      <p:ext uri="{BB962C8B-B14F-4D97-AF65-F5344CB8AC3E}">
        <p14:creationId xmlns:p14="http://schemas.microsoft.com/office/powerpoint/2010/main" val="543344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079EF-CB8F-FB4A-94B9-4E4B6E409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01EC91-FA1F-6141-BF4C-40EFC17CA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880B0E-7E42-8943-9890-40DA4056DCD7}"/>
              </a:ext>
            </a:extLst>
          </p:cNvPr>
          <p:cNvSpPr>
            <a:spLocks noGrp="1"/>
          </p:cNvSpPr>
          <p:nvPr>
            <p:ph type="dt" sz="half" idx="10"/>
          </p:nvPr>
        </p:nvSpPr>
        <p:spPr/>
        <p:txBody>
          <a:bodyPr/>
          <a:lstStyle/>
          <a:p>
            <a:fld id="{5C4C6CE3-E8BA-C44C-9DBB-25C50646F64C}" type="datetime1">
              <a:rPr lang="en-US" smtClean="0"/>
              <a:t>5/7/20</a:t>
            </a:fld>
            <a:endParaRPr lang="en-US"/>
          </a:p>
        </p:txBody>
      </p:sp>
      <p:sp>
        <p:nvSpPr>
          <p:cNvPr id="5" name="Footer Placeholder 4">
            <a:extLst>
              <a:ext uri="{FF2B5EF4-FFF2-40B4-BE49-F238E27FC236}">
                <a16:creationId xmlns:a16="http://schemas.microsoft.com/office/drawing/2014/main" id="{3ED263BA-F24D-0F4D-B06A-BA9179D500BA}"/>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1B48A6A7-49E3-9F4F-9F98-2B6A9F681AF0}"/>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2156788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211F6-C169-F546-B3AE-864E848889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506687-B836-5146-B82F-A43FAEED35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E17D3F-0262-C546-93AE-53E1F2D85938}"/>
              </a:ext>
            </a:extLst>
          </p:cNvPr>
          <p:cNvSpPr>
            <a:spLocks noGrp="1"/>
          </p:cNvSpPr>
          <p:nvPr>
            <p:ph type="dt" sz="half" idx="10"/>
          </p:nvPr>
        </p:nvSpPr>
        <p:spPr/>
        <p:txBody>
          <a:bodyPr/>
          <a:lstStyle/>
          <a:p>
            <a:fld id="{4DFCFE40-6DAF-2E42-B193-F4CA72A8FAA8}" type="datetime1">
              <a:rPr lang="en-US" smtClean="0"/>
              <a:t>5/7/20</a:t>
            </a:fld>
            <a:endParaRPr lang="en-US"/>
          </a:p>
        </p:txBody>
      </p:sp>
      <p:sp>
        <p:nvSpPr>
          <p:cNvPr id="5" name="Footer Placeholder 4">
            <a:extLst>
              <a:ext uri="{FF2B5EF4-FFF2-40B4-BE49-F238E27FC236}">
                <a16:creationId xmlns:a16="http://schemas.microsoft.com/office/drawing/2014/main" id="{A19F950E-9B71-694F-99A6-88A8268BC3A5}"/>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E6EB60A4-B134-C94F-A998-1643DBFE8439}"/>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149427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FB1CE0-4D39-1E47-AD47-4954D85C62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DFA4E7-98F1-7843-8A8A-B8E0603FE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0A857-23C3-D244-8992-D4584516F8F0}"/>
              </a:ext>
            </a:extLst>
          </p:cNvPr>
          <p:cNvSpPr>
            <a:spLocks noGrp="1"/>
          </p:cNvSpPr>
          <p:nvPr>
            <p:ph type="dt" sz="half" idx="10"/>
          </p:nvPr>
        </p:nvSpPr>
        <p:spPr/>
        <p:txBody>
          <a:bodyPr/>
          <a:lstStyle/>
          <a:p>
            <a:fld id="{DD0853A8-19EB-4546-8DF5-C3ACE72F8E12}" type="datetime1">
              <a:rPr lang="en-US" smtClean="0"/>
              <a:t>5/7/20</a:t>
            </a:fld>
            <a:endParaRPr lang="en-US"/>
          </a:p>
        </p:txBody>
      </p:sp>
      <p:sp>
        <p:nvSpPr>
          <p:cNvPr id="5" name="Footer Placeholder 4">
            <a:extLst>
              <a:ext uri="{FF2B5EF4-FFF2-40B4-BE49-F238E27FC236}">
                <a16:creationId xmlns:a16="http://schemas.microsoft.com/office/drawing/2014/main" id="{256A93E4-75E5-0D40-84FE-E13DF34B9132}"/>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BB1FAA81-1211-5B41-91EC-308C3E9036AE}"/>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56321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17B7-A780-E74D-A8CF-7D9D307C7F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15CBC-C2CF-DE46-A989-B8640EB8EB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3F131-F55A-974F-BBCC-BE927B4BD0E5}"/>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2A1B716A-80F3-E345-BC0C-2812878BD3FC}"/>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391BA50D-2857-6446-92BA-E9A47A35E566}"/>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401314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2C9B-1EDA-DD49-9348-4D1127854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6A4D1C-38FC-2949-AFA2-E6D81AF555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BDBD0-183C-A646-86D5-45392914A61A}"/>
              </a:ext>
            </a:extLst>
          </p:cNvPr>
          <p:cNvSpPr>
            <a:spLocks noGrp="1"/>
          </p:cNvSpPr>
          <p:nvPr>
            <p:ph type="dt" sz="half" idx="10"/>
          </p:nvPr>
        </p:nvSpPr>
        <p:spPr/>
        <p:txBody>
          <a:bodyPr/>
          <a:lstStyle/>
          <a:p>
            <a:fld id="{FCA0918C-8753-8845-B37A-65D9BE9420AC}" type="datetime1">
              <a:rPr lang="en-US" smtClean="0"/>
              <a:t>5/7/20</a:t>
            </a:fld>
            <a:endParaRPr lang="en-US"/>
          </a:p>
        </p:txBody>
      </p:sp>
      <p:sp>
        <p:nvSpPr>
          <p:cNvPr id="5" name="Footer Placeholder 4">
            <a:extLst>
              <a:ext uri="{FF2B5EF4-FFF2-40B4-BE49-F238E27FC236}">
                <a16:creationId xmlns:a16="http://schemas.microsoft.com/office/drawing/2014/main" id="{37B7D1A5-CC05-A947-96CB-846B42011294}"/>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64C564BA-3868-814B-9F0A-465725EB88A9}"/>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134743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DB86-5920-3F40-B3D1-729FBB17FC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9511EC-E7D2-6440-800C-1BCDB3F027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AAD0D4-8E4A-534F-99E5-6DEB491718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2FC4C8-0873-E844-BBFA-7F3140F182C3}"/>
              </a:ext>
            </a:extLst>
          </p:cNvPr>
          <p:cNvSpPr>
            <a:spLocks noGrp="1"/>
          </p:cNvSpPr>
          <p:nvPr>
            <p:ph type="dt" sz="half" idx="10"/>
          </p:nvPr>
        </p:nvSpPr>
        <p:spPr/>
        <p:txBody>
          <a:bodyPr/>
          <a:lstStyle/>
          <a:p>
            <a:fld id="{0C2CCE5F-E5A7-DC46-9421-3C251156A34E}" type="datetime1">
              <a:rPr lang="en-US" smtClean="0"/>
              <a:t>5/7/20</a:t>
            </a:fld>
            <a:endParaRPr lang="en-US"/>
          </a:p>
        </p:txBody>
      </p:sp>
      <p:sp>
        <p:nvSpPr>
          <p:cNvPr id="6" name="Footer Placeholder 5">
            <a:extLst>
              <a:ext uri="{FF2B5EF4-FFF2-40B4-BE49-F238E27FC236}">
                <a16:creationId xmlns:a16="http://schemas.microsoft.com/office/drawing/2014/main" id="{3C396CFF-742D-DB4E-920C-C990C77B3183}"/>
              </a:ext>
            </a:extLst>
          </p:cNvPr>
          <p:cNvSpPr>
            <a:spLocks noGrp="1"/>
          </p:cNvSpPr>
          <p:nvPr>
            <p:ph type="ftr" sz="quarter" idx="11"/>
          </p:nvPr>
        </p:nvSpPr>
        <p:spPr/>
        <p:txBody>
          <a:bodyPr/>
          <a:lstStyle/>
          <a:p>
            <a:r>
              <a:rPr lang="en-US"/>
              <a:t>Sean MacBride Thesis Defense</a:t>
            </a:r>
          </a:p>
        </p:txBody>
      </p:sp>
      <p:sp>
        <p:nvSpPr>
          <p:cNvPr id="7" name="Slide Number Placeholder 6">
            <a:extLst>
              <a:ext uri="{FF2B5EF4-FFF2-40B4-BE49-F238E27FC236}">
                <a16:creationId xmlns:a16="http://schemas.microsoft.com/office/drawing/2014/main" id="{EDCED6AA-62E7-A447-9153-1D7B429E17D8}"/>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241988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C334-D400-744C-983B-5CA5052888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D5104F-2F31-5246-9700-ACF6701194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15D36D-CCF1-CF45-863D-7FA391BA02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14AF4B-B8BD-7E4C-B35A-98FD2AE58B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A08E50-B786-884C-842C-EB7A8F2E50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BD2EF9-795F-614B-9334-DDF70EA6A7DA}"/>
              </a:ext>
            </a:extLst>
          </p:cNvPr>
          <p:cNvSpPr>
            <a:spLocks noGrp="1"/>
          </p:cNvSpPr>
          <p:nvPr>
            <p:ph type="dt" sz="half" idx="10"/>
          </p:nvPr>
        </p:nvSpPr>
        <p:spPr/>
        <p:txBody>
          <a:bodyPr/>
          <a:lstStyle/>
          <a:p>
            <a:fld id="{427BA84E-67BC-AB42-AF1F-0E3ED4E4FAC9}" type="datetime1">
              <a:rPr lang="en-US" smtClean="0"/>
              <a:t>5/7/20</a:t>
            </a:fld>
            <a:endParaRPr lang="en-US"/>
          </a:p>
        </p:txBody>
      </p:sp>
      <p:sp>
        <p:nvSpPr>
          <p:cNvPr id="8" name="Footer Placeholder 7">
            <a:extLst>
              <a:ext uri="{FF2B5EF4-FFF2-40B4-BE49-F238E27FC236}">
                <a16:creationId xmlns:a16="http://schemas.microsoft.com/office/drawing/2014/main" id="{03DE57CC-BFC2-C442-BCB3-22A47D8D8D07}"/>
              </a:ext>
            </a:extLst>
          </p:cNvPr>
          <p:cNvSpPr>
            <a:spLocks noGrp="1"/>
          </p:cNvSpPr>
          <p:nvPr>
            <p:ph type="ftr" sz="quarter" idx="11"/>
          </p:nvPr>
        </p:nvSpPr>
        <p:spPr/>
        <p:txBody>
          <a:bodyPr/>
          <a:lstStyle/>
          <a:p>
            <a:r>
              <a:rPr lang="en-US"/>
              <a:t>Sean MacBride Thesis Defense</a:t>
            </a:r>
          </a:p>
        </p:txBody>
      </p:sp>
      <p:sp>
        <p:nvSpPr>
          <p:cNvPr id="9" name="Slide Number Placeholder 8">
            <a:extLst>
              <a:ext uri="{FF2B5EF4-FFF2-40B4-BE49-F238E27FC236}">
                <a16:creationId xmlns:a16="http://schemas.microsoft.com/office/drawing/2014/main" id="{5D8F6DEF-0696-974D-ACEE-F34D7AA6F493}"/>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3526480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E999A-7544-EC43-8555-1B2905C53D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6F6EF0-8490-2F48-B362-23D045BBD4B2}"/>
              </a:ext>
            </a:extLst>
          </p:cNvPr>
          <p:cNvSpPr>
            <a:spLocks noGrp="1"/>
          </p:cNvSpPr>
          <p:nvPr>
            <p:ph type="dt" sz="half" idx="10"/>
          </p:nvPr>
        </p:nvSpPr>
        <p:spPr/>
        <p:txBody>
          <a:bodyPr/>
          <a:lstStyle/>
          <a:p>
            <a:fld id="{ED951246-4C5D-8548-BB52-69AF42B60F65}" type="datetime1">
              <a:rPr lang="en-US" smtClean="0"/>
              <a:t>5/7/20</a:t>
            </a:fld>
            <a:endParaRPr lang="en-US"/>
          </a:p>
        </p:txBody>
      </p:sp>
      <p:sp>
        <p:nvSpPr>
          <p:cNvPr id="4" name="Footer Placeholder 3">
            <a:extLst>
              <a:ext uri="{FF2B5EF4-FFF2-40B4-BE49-F238E27FC236}">
                <a16:creationId xmlns:a16="http://schemas.microsoft.com/office/drawing/2014/main" id="{4F5EFF3A-EC93-9947-9531-64EE35A59595}"/>
              </a:ext>
            </a:extLst>
          </p:cNvPr>
          <p:cNvSpPr>
            <a:spLocks noGrp="1"/>
          </p:cNvSpPr>
          <p:nvPr>
            <p:ph type="ftr" sz="quarter" idx="11"/>
          </p:nvPr>
        </p:nvSpPr>
        <p:spPr/>
        <p:txBody>
          <a:bodyPr/>
          <a:lstStyle/>
          <a:p>
            <a:r>
              <a:rPr lang="en-US"/>
              <a:t>Sean MacBride Thesis Defense</a:t>
            </a:r>
          </a:p>
        </p:txBody>
      </p:sp>
      <p:sp>
        <p:nvSpPr>
          <p:cNvPr id="5" name="Slide Number Placeholder 4">
            <a:extLst>
              <a:ext uri="{FF2B5EF4-FFF2-40B4-BE49-F238E27FC236}">
                <a16:creationId xmlns:a16="http://schemas.microsoft.com/office/drawing/2014/main" id="{EAEDBF18-743A-F24A-B75E-B5A0312C87C3}"/>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3762118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9B7B1-A08A-7C45-BBBB-5D88750B6D92}"/>
              </a:ext>
            </a:extLst>
          </p:cNvPr>
          <p:cNvSpPr>
            <a:spLocks noGrp="1"/>
          </p:cNvSpPr>
          <p:nvPr>
            <p:ph type="dt" sz="half" idx="10"/>
          </p:nvPr>
        </p:nvSpPr>
        <p:spPr/>
        <p:txBody>
          <a:bodyPr/>
          <a:lstStyle/>
          <a:p>
            <a:fld id="{DC6DC8D3-006F-4344-9D17-01717839C74C}" type="datetime1">
              <a:rPr lang="en-US" smtClean="0"/>
              <a:t>5/7/20</a:t>
            </a:fld>
            <a:endParaRPr lang="en-US"/>
          </a:p>
        </p:txBody>
      </p:sp>
      <p:sp>
        <p:nvSpPr>
          <p:cNvPr id="3" name="Footer Placeholder 2">
            <a:extLst>
              <a:ext uri="{FF2B5EF4-FFF2-40B4-BE49-F238E27FC236}">
                <a16:creationId xmlns:a16="http://schemas.microsoft.com/office/drawing/2014/main" id="{45EFFDCF-4A83-A340-BFE7-EDBD0EAE643B}"/>
              </a:ext>
            </a:extLst>
          </p:cNvPr>
          <p:cNvSpPr>
            <a:spLocks noGrp="1"/>
          </p:cNvSpPr>
          <p:nvPr>
            <p:ph type="ftr" sz="quarter" idx="11"/>
          </p:nvPr>
        </p:nvSpPr>
        <p:spPr/>
        <p:txBody>
          <a:bodyPr/>
          <a:lstStyle/>
          <a:p>
            <a:r>
              <a:rPr lang="en-US"/>
              <a:t>Sean MacBride Thesis Defense</a:t>
            </a:r>
          </a:p>
        </p:txBody>
      </p:sp>
      <p:sp>
        <p:nvSpPr>
          <p:cNvPr id="4" name="Slide Number Placeholder 3">
            <a:extLst>
              <a:ext uri="{FF2B5EF4-FFF2-40B4-BE49-F238E27FC236}">
                <a16:creationId xmlns:a16="http://schemas.microsoft.com/office/drawing/2014/main" id="{EB560162-E18D-0744-8EA2-A37D3F51A384}"/>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406682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C379B-181C-D943-81AE-9D33E1A431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278203-1A60-854B-BEFA-18AA95538D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487938-53A2-DC40-9B2F-EF9D610EBA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C245F-DDBF-6B40-AF97-B0F80385CAB6}"/>
              </a:ext>
            </a:extLst>
          </p:cNvPr>
          <p:cNvSpPr>
            <a:spLocks noGrp="1"/>
          </p:cNvSpPr>
          <p:nvPr>
            <p:ph type="dt" sz="half" idx="10"/>
          </p:nvPr>
        </p:nvSpPr>
        <p:spPr/>
        <p:txBody>
          <a:bodyPr/>
          <a:lstStyle/>
          <a:p>
            <a:fld id="{4943C38B-E221-A54D-971B-963653708137}" type="datetime1">
              <a:rPr lang="en-US" smtClean="0"/>
              <a:t>5/7/20</a:t>
            </a:fld>
            <a:endParaRPr lang="en-US"/>
          </a:p>
        </p:txBody>
      </p:sp>
      <p:sp>
        <p:nvSpPr>
          <p:cNvPr id="6" name="Footer Placeholder 5">
            <a:extLst>
              <a:ext uri="{FF2B5EF4-FFF2-40B4-BE49-F238E27FC236}">
                <a16:creationId xmlns:a16="http://schemas.microsoft.com/office/drawing/2014/main" id="{C569D0F4-52F6-2A4A-8A70-6F7AA03639FF}"/>
              </a:ext>
            </a:extLst>
          </p:cNvPr>
          <p:cNvSpPr>
            <a:spLocks noGrp="1"/>
          </p:cNvSpPr>
          <p:nvPr>
            <p:ph type="ftr" sz="quarter" idx="11"/>
          </p:nvPr>
        </p:nvSpPr>
        <p:spPr/>
        <p:txBody>
          <a:bodyPr/>
          <a:lstStyle/>
          <a:p>
            <a:r>
              <a:rPr lang="en-US"/>
              <a:t>Sean MacBride Thesis Defense</a:t>
            </a:r>
          </a:p>
        </p:txBody>
      </p:sp>
      <p:sp>
        <p:nvSpPr>
          <p:cNvPr id="7" name="Slide Number Placeholder 6">
            <a:extLst>
              <a:ext uri="{FF2B5EF4-FFF2-40B4-BE49-F238E27FC236}">
                <a16:creationId xmlns:a16="http://schemas.microsoft.com/office/drawing/2014/main" id="{FF6EB06E-43FA-1F45-9814-88E52AED28E8}"/>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1495449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50A3-28AA-6F4A-AF40-06EEA2139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302BD7-A07C-1346-B435-88BE922493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469244-45C4-E34D-8B7D-FBD959B125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A1829C-8240-B14B-8369-26E8502613E2}"/>
              </a:ext>
            </a:extLst>
          </p:cNvPr>
          <p:cNvSpPr>
            <a:spLocks noGrp="1"/>
          </p:cNvSpPr>
          <p:nvPr>
            <p:ph type="dt" sz="half" idx="10"/>
          </p:nvPr>
        </p:nvSpPr>
        <p:spPr/>
        <p:txBody>
          <a:bodyPr/>
          <a:lstStyle/>
          <a:p>
            <a:fld id="{2826B7E2-FF5C-AA4D-9FE6-EA58B482A0BF}" type="datetime1">
              <a:rPr lang="en-US" smtClean="0"/>
              <a:t>5/7/20</a:t>
            </a:fld>
            <a:endParaRPr lang="en-US"/>
          </a:p>
        </p:txBody>
      </p:sp>
      <p:sp>
        <p:nvSpPr>
          <p:cNvPr id="6" name="Footer Placeholder 5">
            <a:extLst>
              <a:ext uri="{FF2B5EF4-FFF2-40B4-BE49-F238E27FC236}">
                <a16:creationId xmlns:a16="http://schemas.microsoft.com/office/drawing/2014/main" id="{FAA87C35-BF57-4A4B-83AC-751A90D3FA0F}"/>
              </a:ext>
            </a:extLst>
          </p:cNvPr>
          <p:cNvSpPr>
            <a:spLocks noGrp="1"/>
          </p:cNvSpPr>
          <p:nvPr>
            <p:ph type="ftr" sz="quarter" idx="11"/>
          </p:nvPr>
        </p:nvSpPr>
        <p:spPr/>
        <p:txBody>
          <a:bodyPr/>
          <a:lstStyle/>
          <a:p>
            <a:r>
              <a:rPr lang="en-US"/>
              <a:t>Sean MacBride Thesis Defense</a:t>
            </a:r>
          </a:p>
        </p:txBody>
      </p:sp>
      <p:sp>
        <p:nvSpPr>
          <p:cNvPr id="7" name="Slide Number Placeholder 6">
            <a:extLst>
              <a:ext uri="{FF2B5EF4-FFF2-40B4-BE49-F238E27FC236}">
                <a16:creationId xmlns:a16="http://schemas.microsoft.com/office/drawing/2014/main" id="{E2745940-17E8-234B-857D-40F1700C1325}"/>
              </a:ext>
            </a:extLst>
          </p:cNvPr>
          <p:cNvSpPr>
            <a:spLocks noGrp="1"/>
          </p:cNvSpPr>
          <p:nvPr>
            <p:ph type="sldNum" sz="quarter" idx="12"/>
          </p:nvPr>
        </p:nvSpPr>
        <p:spPr/>
        <p:txBody>
          <a:bodyPr/>
          <a:lstStyle/>
          <a:p>
            <a:fld id="{53618D43-1850-8444-814C-802B8B777D19}" type="slidenum">
              <a:rPr lang="en-US" smtClean="0"/>
              <a:t>‹#›</a:t>
            </a:fld>
            <a:endParaRPr lang="en-US"/>
          </a:p>
        </p:txBody>
      </p:sp>
    </p:spTree>
    <p:extLst>
      <p:ext uri="{BB962C8B-B14F-4D97-AF65-F5344CB8AC3E}">
        <p14:creationId xmlns:p14="http://schemas.microsoft.com/office/powerpoint/2010/main" val="361982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2E61D-D4FB-F74F-AC21-57C0A3DAF1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5B5AF1-C0DE-4148-8C47-37E0C17980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14A04A-3580-F74E-84FC-992CD302D1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pitchFamily="2" charset="0"/>
              </a:defRPr>
            </a:lvl1pPr>
          </a:lstStyle>
          <a:p>
            <a:fld id="{08BB01FA-3E50-F049-83D2-98A7ECCD4944}" type="datetime1">
              <a:rPr lang="en-US" smtClean="0"/>
              <a:t>5/7/20</a:t>
            </a:fld>
            <a:endParaRPr lang="en-US"/>
          </a:p>
        </p:txBody>
      </p:sp>
      <p:sp>
        <p:nvSpPr>
          <p:cNvPr id="5" name="Footer Placeholder 4">
            <a:extLst>
              <a:ext uri="{FF2B5EF4-FFF2-40B4-BE49-F238E27FC236}">
                <a16:creationId xmlns:a16="http://schemas.microsoft.com/office/drawing/2014/main" id="{2C4F5F11-1881-EA4B-9EBF-3CE7CEA1CE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pitchFamily="2" charset="0"/>
              </a:defRPr>
            </a:lvl1pPr>
          </a:lstStyle>
          <a:p>
            <a:r>
              <a:rPr lang="en-US" dirty="0"/>
              <a:t>Sean MacBride Thesis Defense</a:t>
            </a:r>
          </a:p>
        </p:txBody>
      </p:sp>
      <p:sp>
        <p:nvSpPr>
          <p:cNvPr id="6" name="Slide Number Placeholder 5">
            <a:extLst>
              <a:ext uri="{FF2B5EF4-FFF2-40B4-BE49-F238E27FC236}">
                <a16:creationId xmlns:a16="http://schemas.microsoft.com/office/drawing/2014/main" id="{41E9E7EA-698C-C24E-8BD3-1453F5301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pitchFamily="2" charset="0"/>
              </a:defRPr>
            </a:lvl1pPr>
          </a:lstStyle>
          <a:p>
            <a:fld id="{53618D43-1850-8444-814C-802B8B777D19}" type="slidenum">
              <a:rPr lang="en-US" smtClean="0"/>
              <a:pPr/>
              <a:t>‹#›</a:t>
            </a:fld>
            <a:endParaRPr lang="en-US"/>
          </a:p>
        </p:txBody>
      </p:sp>
    </p:spTree>
    <p:extLst>
      <p:ext uri="{BB962C8B-B14F-4D97-AF65-F5344CB8AC3E}">
        <p14:creationId xmlns:p14="http://schemas.microsoft.com/office/powerpoint/2010/main" val="240951344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tif"/></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4.xml"/><Relationship Id="rId5" Type="http://schemas.openxmlformats.org/officeDocument/2006/relationships/image" Target="../media/image40.tiff"/><Relationship Id="rId4" Type="http://schemas.openxmlformats.org/officeDocument/2006/relationships/image" Target="../media/image39.tiff"/></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astronomynotes.com/" TargetMode="External"/><Relationship Id="rId2" Type="http://schemas.openxmlformats.org/officeDocument/2006/relationships/hyperlink" Target="https://skyserver.sdss.org/dr12/en/tools/quicklook/summary.aspx?plate=2104&amp;mjd=53852&amp;fiber=195" TargetMode="External"/><Relationship Id="rId1" Type="http://schemas.openxmlformats.org/officeDocument/2006/relationships/slideLayout" Target="../slideLayouts/slideLayout2.xml"/><Relationship Id="rId5" Type="http://schemas.openxmlformats.org/officeDocument/2006/relationships/hyperlink" Target="http://www.sdss.org/instruments/" TargetMode="External"/><Relationship Id="rId4" Type="http://schemas.openxmlformats.org/officeDocument/2006/relationships/hyperlink" Target="http://www.eso.org/public/news/eso1707/"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ig, bright, and beautiful, spiral galaxy M83 lies a mere twelve million light-years away, near the southeastern tip of the very long constellation Hydra. Prominent spiral arms traced by dark dust lanes and blue star clusters lend this galaxy its popular name, The Southern Pinwheel. But reddish star forming regions that dot the sweeping arms highlighted in this sparkling color composite also suggest another nickname, The Thousand-Ruby Galaxy. About 40,000 light-years across, M83 is a member of a group of galaxies that includes active galaxy Centaurus A. In fact, the core of M83 itself is bright at x-ray energies, showing a high concentration of neutron stars and black holes left from an intense burst of star formation. This sharp composite color image also features spiky foreground Milky Way stars and distant background galaxies. The image data was taken from the Subaru Telescope, the European Southern Observatory's Wide Field Imager camera, and the Hubble Legacy Archive.">
            <a:extLst>
              <a:ext uri="{FF2B5EF4-FFF2-40B4-BE49-F238E27FC236}">
                <a16:creationId xmlns:a16="http://schemas.microsoft.com/office/drawing/2014/main" id="{90581C6F-8FBD-2F40-A99C-414FCF50772F}"/>
              </a:ext>
            </a:extLst>
          </p:cNvPr>
          <p:cNvPicPr>
            <a:picLocks noChangeAspect="1"/>
          </p:cNvPicPr>
          <p:nvPr/>
        </p:nvPicPr>
        <p:blipFill rotWithShape="1">
          <a:blip r:embed="rId3">
            <a:alphaModFix amt="50000"/>
          </a:blip>
          <a:srcRect t="11066" b="19703"/>
          <a:stretch/>
        </p:blipFill>
        <p:spPr>
          <a:xfrm>
            <a:off x="20" y="1"/>
            <a:ext cx="12191980" cy="6857999"/>
          </a:xfrm>
          <a:prstGeom prst="rect">
            <a:avLst/>
          </a:prstGeom>
        </p:spPr>
      </p:pic>
      <p:sp>
        <p:nvSpPr>
          <p:cNvPr id="2" name="Title 1">
            <a:extLst>
              <a:ext uri="{FF2B5EF4-FFF2-40B4-BE49-F238E27FC236}">
                <a16:creationId xmlns:a16="http://schemas.microsoft.com/office/drawing/2014/main" id="{A08751A6-C71D-DE4F-AEF9-24CD9B906612}"/>
              </a:ext>
            </a:extLst>
          </p:cNvPr>
          <p:cNvSpPr>
            <a:spLocks noGrp="1"/>
          </p:cNvSpPr>
          <p:nvPr>
            <p:ph type="ctrTitle"/>
          </p:nvPr>
        </p:nvSpPr>
        <p:spPr>
          <a:xfrm>
            <a:off x="1524000" y="1122362"/>
            <a:ext cx="9144000" cy="2900518"/>
          </a:xfrm>
        </p:spPr>
        <p:txBody>
          <a:bodyPr>
            <a:normAutofit/>
          </a:bodyPr>
          <a:lstStyle/>
          <a:p>
            <a:r>
              <a:rPr lang="en-US" sz="5600">
                <a:solidFill>
                  <a:srgbClr val="FFFFFF"/>
                </a:solidFill>
              </a:rPr>
              <a:t>Characterizing the Dust and Cold-Gas Content of Nearby Star-Forming Galaxies</a:t>
            </a:r>
          </a:p>
        </p:txBody>
      </p:sp>
      <p:sp>
        <p:nvSpPr>
          <p:cNvPr id="3" name="Subtitle 2">
            <a:extLst>
              <a:ext uri="{FF2B5EF4-FFF2-40B4-BE49-F238E27FC236}">
                <a16:creationId xmlns:a16="http://schemas.microsoft.com/office/drawing/2014/main" id="{8E273288-BEA3-684C-B9A3-E9C0965DBC6C}"/>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Sean MacBride</a:t>
            </a:r>
          </a:p>
        </p:txBody>
      </p:sp>
    </p:spTree>
    <p:extLst>
      <p:ext uri="{BB962C8B-B14F-4D97-AF65-F5344CB8AC3E}">
        <p14:creationId xmlns:p14="http://schemas.microsoft.com/office/powerpoint/2010/main" val="2505364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lose up of a star in space&#10;&#10;Description automatically generated">
            <a:extLst>
              <a:ext uri="{FF2B5EF4-FFF2-40B4-BE49-F238E27FC236}">
                <a16:creationId xmlns:a16="http://schemas.microsoft.com/office/drawing/2014/main" id="{F2C5B385-2C1D-2E4E-A59F-AE310AC8D544}"/>
              </a:ext>
            </a:extLst>
          </p:cNvPr>
          <p:cNvPicPr>
            <a:picLocks noChangeAspect="1"/>
          </p:cNvPicPr>
          <p:nvPr/>
        </p:nvPicPr>
        <p:blipFill rotWithShape="1">
          <a:blip r:embed="rId3">
            <a:alphaModFix amt="10000"/>
          </a:blip>
          <a:srcRect t="11113" b="19740"/>
          <a:stretch/>
        </p:blipFill>
        <p:spPr>
          <a:xfrm>
            <a:off x="0" y="0"/>
            <a:ext cx="12191998" cy="6858000"/>
          </a:xfrm>
          <a:prstGeom prst="rect">
            <a:avLst/>
          </a:prstGeom>
        </p:spPr>
      </p:pic>
      <p:sp>
        <p:nvSpPr>
          <p:cNvPr id="2" name="Title 1">
            <a:extLst>
              <a:ext uri="{FF2B5EF4-FFF2-40B4-BE49-F238E27FC236}">
                <a16:creationId xmlns:a16="http://schemas.microsoft.com/office/drawing/2014/main" id="{156D404B-C4CD-4045-BCD0-9CE2E9C702D4}"/>
              </a:ext>
            </a:extLst>
          </p:cNvPr>
          <p:cNvSpPr>
            <a:spLocks noGrp="1"/>
          </p:cNvSpPr>
          <p:nvPr>
            <p:ph type="title"/>
          </p:nvPr>
        </p:nvSpPr>
        <p:spPr/>
        <p:txBody>
          <a:bodyPr vert="horz" lIns="91440" tIns="45720" rIns="91440" bIns="45720" rtlCol="0" anchor="ctr">
            <a:normAutofit/>
          </a:bodyPr>
          <a:lstStyle/>
          <a:p>
            <a:r>
              <a:rPr lang="en-US" dirty="0"/>
              <a:t>Light extinction relationships</a:t>
            </a:r>
          </a:p>
        </p:txBody>
      </p:sp>
      <mc:AlternateContent xmlns:mc="http://schemas.openxmlformats.org/markup-compatibility/2006" xmlns:a14="http://schemas.microsoft.com/office/drawing/2010/main">
        <mc:Choice Requires="a14">
          <p:sp>
            <p:nvSpPr>
              <p:cNvPr id="20" name="Content Placeholder 19">
                <a:extLst>
                  <a:ext uri="{FF2B5EF4-FFF2-40B4-BE49-F238E27FC236}">
                    <a16:creationId xmlns:a16="http://schemas.microsoft.com/office/drawing/2014/main" id="{999AD0E7-57D4-8042-AED5-89B87949498A}"/>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rPr>
                        <m:t>𝑚</m:t>
                      </m:r>
                      <m:d>
                        <m:dPr>
                          <m:ctrlPr>
                            <a:rPr lang="en-US" b="0" i="1" smtClean="0">
                              <a:solidFill>
                                <a:srgbClr val="FFFFFF"/>
                              </a:solidFill>
                              <a:latin typeface="Cambria Math" panose="02040503050406030204" pitchFamily="18" charset="0"/>
                            </a:rPr>
                          </m:ctrlPr>
                        </m:dPr>
                        <m:e>
                          <m:r>
                            <a:rPr lang="en-US" b="0" i="1" smtClean="0">
                              <a:solidFill>
                                <a:srgbClr val="FFFFFF"/>
                              </a:solidFill>
                              <a:latin typeface="Cambria Math" panose="02040503050406030204" pitchFamily="18" charset="0"/>
                              <a:ea typeface="Cambria Math" panose="02040503050406030204" pitchFamily="18" charset="0"/>
                            </a:rPr>
                            <m:t>𝜆</m:t>
                          </m:r>
                        </m:e>
                      </m:d>
                      <m:r>
                        <a:rPr lang="en-US" b="0" i="1" smtClean="0">
                          <a:solidFill>
                            <a:srgbClr val="FFFFFF"/>
                          </a:solidFill>
                          <a:latin typeface="Cambria Math" panose="02040503050406030204" pitchFamily="18" charset="0"/>
                          <a:ea typeface="Cambria Math" panose="02040503050406030204" pitchFamily="18" charset="0"/>
                        </a:rPr>
                        <m:t>=</m:t>
                      </m:r>
                      <m:sSub>
                        <m:sSubPr>
                          <m:ctrlPr>
                            <a:rPr lang="en-US" b="0" i="1" smtClean="0">
                              <a:solidFill>
                                <a:srgbClr val="FFFFFF"/>
                              </a:solidFill>
                              <a:latin typeface="Cambria Math" panose="02040503050406030204" pitchFamily="18" charset="0"/>
                              <a:ea typeface="Cambria Math" panose="02040503050406030204" pitchFamily="18" charset="0"/>
                            </a:rPr>
                          </m:ctrlPr>
                        </m:sSubPr>
                        <m:e>
                          <m:r>
                            <a:rPr lang="en-US" b="0" i="1" smtClean="0">
                              <a:solidFill>
                                <a:srgbClr val="FFFFFF"/>
                              </a:solidFill>
                              <a:latin typeface="Cambria Math" panose="02040503050406030204" pitchFamily="18" charset="0"/>
                              <a:ea typeface="Cambria Math" panose="02040503050406030204" pitchFamily="18" charset="0"/>
                            </a:rPr>
                            <m:t>𝑚</m:t>
                          </m:r>
                        </m:e>
                        <m:sub>
                          <m:r>
                            <a:rPr lang="en-US" b="0" i="1" smtClean="0">
                              <a:solidFill>
                                <a:srgbClr val="FFFFFF"/>
                              </a:solidFill>
                              <a:latin typeface="Cambria Math" panose="02040503050406030204" pitchFamily="18" charset="0"/>
                              <a:ea typeface="Cambria Math" panose="02040503050406030204" pitchFamily="18" charset="0"/>
                            </a:rPr>
                            <m:t>0</m:t>
                          </m:r>
                        </m:sub>
                      </m:sSub>
                      <m:d>
                        <m:dPr>
                          <m:ctrlPr>
                            <a:rPr lang="en-US" b="0" i="1" smtClean="0">
                              <a:solidFill>
                                <a:srgbClr val="FFFFFF"/>
                              </a:solidFill>
                              <a:latin typeface="Cambria Math" panose="02040503050406030204" pitchFamily="18" charset="0"/>
                              <a:ea typeface="Cambria Math" panose="02040503050406030204" pitchFamily="18" charset="0"/>
                            </a:rPr>
                          </m:ctrlPr>
                        </m:dPr>
                        <m:e>
                          <m:r>
                            <a:rPr lang="en-US" b="0" i="1" smtClean="0">
                              <a:solidFill>
                                <a:srgbClr val="FFFFFF"/>
                              </a:solidFill>
                              <a:latin typeface="Cambria Math" panose="02040503050406030204" pitchFamily="18" charset="0"/>
                              <a:ea typeface="Cambria Math" panose="02040503050406030204" pitchFamily="18" charset="0"/>
                            </a:rPr>
                            <m:t>𝜆</m:t>
                          </m:r>
                        </m:e>
                      </m:d>
                      <m:r>
                        <a:rPr lang="en-US" b="0" i="1" smtClean="0">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𝐴</m:t>
                      </m:r>
                      <m:r>
                        <a:rPr lang="en-US" b="0" i="1" smtClean="0">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𝜆</m:t>
                      </m:r>
                      <m:r>
                        <a:rPr lang="en-US" b="0" i="1" smtClean="0">
                          <a:solidFill>
                            <a:srgbClr val="FFFFFF"/>
                          </a:solidFill>
                          <a:latin typeface="Cambria Math" panose="02040503050406030204" pitchFamily="18" charset="0"/>
                          <a:ea typeface="Cambria Math" panose="02040503050406030204" pitchFamily="18" charset="0"/>
                        </a:rPr>
                        <m:t>)</m:t>
                      </m:r>
                    </m:oMath>
                  </m:oMathPara>
                </a14:m>
                <a:endParaRPr lang="en-US" dirty="0">
                  <a:solidFill>
                    <a:srgbClr val="FFFFFF"/>
                  </a:solidFill>
                </a:endParaRPr>
              </a:p>
              <a:p>
                <a:r>
                  <a:rPr lang="en-US" dirty="0">
                    <a:solidFill>
                      <a:srgbClr val="FFFFFF"/>
                    </a:solidFill>
                  </a:rPr>
                  <a:t>Selective extinction or color index E(B-V)</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rPr>
                        <m:t>𝐸</m:t>
                      </m:r>
                      <m:d>
                        <m:dPr>
                          <m:ctrlPr>
                            <a:rPr lang="en-US" b="0" i="1" smtClean="0">
                              <a:solidFill>
                                <a:srgbClr val="FFFFFF"/>
                              </a:solidFill>
                              <a:latin typeface="Cambria Math" panose="02040503050406030204" pitchFamily="18" charset="0"/>
                            </a:rPr>
                          </m:ctrlPr>
                        </m:dPr>
                        <m:e>
                          <m:r>
                            <a:rPr lang="en-US" b="0" i="1" smtClean="0">
                              <a:solidFill>
                                <a:srgbClr val="FFFFFF"/>
                              </a:solidFill>
                              <a:latin typeface="Cambria Math" panose="02040503050406030204" pitchFamily="18" charset="0"/>
                            </a:rPr>
                            <m:t>𝐵</m:t>
                          </m:r>
                          <m:r>
                            <a:rPr lang="en-US" b="0"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𝑉</m:t>
                          </m:r>
                        </m:e>
                      </m:d>
                      <m:r>
                        <a:rPr lang="en-US" b="0"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𝐴</m:t>
                      </m:r>
                      <m:d>
                        <m:dPr>
                          <m:ctrlPr>
                            <a:rPr lang="en-US" b="0" i="1" smtClean="0">
                              <a:solidFill>
                                <a:srgbClr val="FFFFFF"/>
                              </a:solidFill>
                              <a:latin typeface="Cambria Math" panose="02040503050406030204" pitchFamily="18" charset="0"/>
                            </a:rPr>
                          </m:ctrlPr>
                        </m:dPr>
                        <m:e>
                          <m:r>
                            <a:rPr lang="en-US" b="0" i="1" smtClean="0">
                              <a:solidFill>
                                <a:srgbClr val="FFFFFF"/>
                              </a:solidFill>
                              <a:latin typeface="Cambria Math" panose="02040503050406030204" pitchFamily="18" charset="0"/>
                            </a:rPr>
                            <m:t>𝐵</m:t>
                          </m:r>
                        </m:e>
                      </m:d>
                      <m:r>
                        <a:rPr lang="en-US" b="0"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𝐴</m:t>
                      </m:r>
                      <m:r>
                        <a:rPr lang="en-US" b="0"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𝑉</m:t>
                      </m:r>
                      <m:r>
                        <a:rPr lang="en-US" b="0" i="1" smtClean="0">
                          <a:solidFill>
                            <a:srgbClr val="FFFFFF"/>
                          </a:solidFill>
                          <a:latin typeface="Cambria Math" panose="02040503050406030204" pitchFamily="18" charset="0"/>
                        </a:rPr>
                        <m:t>)</m:t>
                      </m:r>
                    </m:oMath>
                  </m:oMathPara>
                </a14:m>
                <a:endParaRPr lang="en-US" dirty="0">
                  <a:solidFill>
                    <a:srgbClr val="FFFFFF"/>
                  </a:solidFill>
                </a:endParaRPr>
              </a:p>
              <a:p>
                <a:r>
                  <a:rPr lang="en-US" dirty="0">
                    <a:solidFill>
                      <a:srgbClr val="FFFFFF"/>
                    </a:solidFill>
                  </a:rPr>
                  <a:t>Ratio of total-selective extinction R</a:t>
                </a:r>
                <a:r>
                  <a:rPr lang="en-US" baseline="-25000" dirty="0">
                    <a:solidFill>
                      <a:srgbClr val="FFFFFF"/>
                    </a:solidFill>
                  </a:rPr>
                  <a:t>V</a:t>
                </a:r>
                <a:endParaRPr lang="en-US" dirty="0">
                  <a:solidFill>
                    <a:srgbClr val="FFFFFF"/>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𝑅</m:t>
                          </m:r>
                        </m:e>
                        <m:sub>
                          <m:r>
                            <a:rPr lang="en-US" b="0" i="1" smtClean="0">
                              <a:solidFill>
                                <a:srgbClr val="FFFFFF"/>
                              </a:solidFill>
                              <a:latin typeface="Cambria Math" panose="02040503050406030204" pitchFamily="18" charset="0"/>
                            </a:rPr>
                            <m:t>𝑉</m:t>
                          </m:r>
                        </m:sub>
                      </m:sSub>
                      <m:r>
                        <a:rPr lang="en-US" b="0" i="1" smtClean="0">
                          <a:solidFill>
                            <a:srgbClr val="FFFFFF"/>
                          </a:solidFill>
                          <a:latin typeface="Cambria Math" panose="02040503050406030204" pitchFamily="18" charset="0"/>
                        </a:rPr>
                        <m:t>=</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𝐴</m:t>
                          </m:r>
                          <m:r>
                            <a:rPr lang="en-US" b="0"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𝑉</m:t>
                          </m:r>
                          <m:r>
                            <a:rPr lang="en-US" b="0" i="1" smtClean="0">
                              <a:solidFill>
                                <a:srgbClr val="FFFFFF"/>
                              </a:solidFill>
                              <a:latin typeface="Cambria Math" panose="02040503050406030204" pitchFamily="18" charset="0"/>
                            </a:rPr>
                            <m:t>)</m:t>
                          </m:r>
                        </m:num>
                        <m:den>
                          <m:r>
                            <a:rPr lang="en-US" b="0" i="1" smtClean="0">
                              <a:solidFill>
                                <a:srgbClr val="FFFFFF"/>
                              </a:solidFill>
                              <a:latin typeface="Cambria Math" panose="02040503050406030204" pitchFamily="18" charset="0"/>
                            </a:rPr>
                            <m:t>𝐸</m:t>
                          </m:r>
                          <m:r>
                            <a:rPr lang="en-US" b="0"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𝐵</m:t>
                          </m:r>
                          <m:r>
                            <a:rPr lang="en-US" b="0"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𝑉</m:t>
                          </m:r>
                          <m:r>
                            <a:rPr lang="en-US" b="0" i="1" smtClean="0">
                              <a:solidFill>
                                <a:srgbClr val="FFFFFF"/>
                              </a:solidFill>
                              <a:latin typeface="Cambria Math" panose="02040503050406030204" pitchFamily="18" charset="0"/>
                            </a:rPr>
                            <m:t>)</m:t>
                          </m:r>
                        </m:den>
                      </m:f>
                    </m:oMath>
                  </m:oMathPara>
                </a14:m>
                <a:endParaRPr lang="en-US" dirty="0">
                  <a:solidFill>
                    <a:srgbClr val="FFFFFF"/>
                  </a:solidFill>
                </a:endParaRPr>
              </a:p>
              <a:p>
                <a:r>
                  <a:rPr lang="en-US" dirty="0">
                    <a:solidFill>
                      <a:srgbClr val="FFFFFF"/>
                    </a:solidFill>
                  </a:rPr>
                  <a:t>Extinction is determined from flux reduction of object</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rPr>
                        <m:t>𝐴</m:t>
                      </m:r>
                      <m:d>
                        <m:dPr>
                          <m:ctrlPr>
                            <a:rPr lang="en-US" b="0" i="1" smtClean="0">
                              <a:solidFill>
                                <a:srgbClr val="FFFFFF"/>
                              </a:solidFill>
                              <a:latin typeface="Cambria Math" panose="02040503050406030204" pitchFamily="18" charset="0"/>
                            </a:rPr>
                          </m:ctrlPr>
                        </m:dPr>
                        <m:e>
                          <m:r>
                            <a:rPr lang="en-US" b="0" i="1" smtClean="0">
                              <a:solidFill>
                                <a:srgbClr val="FFFFFF"/>
                              </a:solidFill>
                              <a:latin typeface="Cambria Math" panose="02040503050406030204" pitchFamily="18" charset="0"/>
                              <a:ea typeface="Cambria Math" panose="02040503050406030204" pitchFamily="18" charset="0"/>
                            </a:rPr>
                            <m:t>𝜆</m:t>
                          </m:r>
                        </m:e>
                      </m:d>
                      <m:r>
                        <a:rPr lang="en-US" b="0" i="1" smtClean="0">
                          <a:solidFill>
                            <a:srgbClr val="FFFFFF"/>
                          </a:solidFill>
                          <a:latin typeface="Cambria Math" panose="02040503050406030204" pitchFamily="18" charset="0"/>
                          <a:ea typeface="Cambria Math" panose="02040503050406030204" pitchFamily="18" charset="0"/>
                        </a:rPr>
                        <m:t>=−2.5</m:t>
                      </m:r>
                      <m:func>
                        <m:funcPr>
                          <m:ctrlPr>
                            <a:rPr lang="en-US" b="0" i="1" smtClean="0">
                              <a:solidFill>
                                <a:srgbClr val="FFFFFF"/>
                              </a:solidFill>
                              <a:latin typeface="Cambria Math" panose="02040503050406030204" pitchFamily="18" charset="0"/>
                              <a:ea typeface="Cambria Math" panose="02040503050406030204" pitchFamily="18" charset="0"/>
                            </a:rPr>
                          </m:ctrlPr>
                        </m:funcPr>
                        <m:fName>
                          <m:r>
                            <m:rPr>
                              <m:sty m:val="p"/>
                            </m:rPr>
                            <a:rPr lang="en-US" b="0" i="0" smtClean="0">
                              <a:solidFill>
                                <a:srgbClr val="FFFFFF"/>
                              </a:solidFill>
                              <a:latin typeface="Cambria Math" panose="02040503050406030204" pitchFamily="18" charset="0"/>
                              <a:ea typeface="Cambria Math" panose="02040503050406030204" pitchFamily="18" charset="0"/>
                            </a:rPr>
                            <m:t>log</m:t>
                          </m:r>
                        </m:fName>
                        <m:e>
                          <m:d>
                            <m:dPr>
                              <m:ctrlPr>
                                <a:rPr lang="en-US" b="0" i="1" smtClean="0">
                                  <a:solidFill>
                                    <a:srgbClr val="FFFFFF"/>
                                  </a:solidFill>
                                  <a:latin typeface="Cambria Math" panose="02040503050406030204" pitchFamily="18" charset="0"/>
                                  <a:ea typeface="Cambria Math" panose="02040503050406030204" pitchFamily="18" charset="0"/>
                                </a:rPr>
                              </m:ctrlPr>
                            </m:dPr>
                            <m:e>
                              <m:f>
                                <m:fPr>
                                  <m:ctrlPr>
                                    <a:rPr lang="en-US" b="0" i="1" smtClean="0">
                                      <a:solidFill>
                                        <a:srgbClr val="FFFFFF"/>
                                      </a:solidFill>
                                      <a:latin typeface="Cambria Math" panose="02040503050406030204" pitchFamily="18" charset="0"/>
                                      <a:ea typeface="Cambria Math" panose="02040503050406030204" pitchFamily="18" charset="0"/>
                                    </a:rPr>
                                  </m:ctrlPr>
                                </m:fPr>
                                <m:num>
                                  <m:sSub>
                                    <m:sSubPr>
                                      <m:ctrlPr>
                                        <a:rPr lang="en-US" b="0" i="1" smtClean="0">
                                          <a:solidFill>
                                            <a:srgbClr val="FFFFFF"/>
                                          </a:solidFill>
                                          <a:latin typeface="Cambria Math" panose="02040503050406030204" pitchFamily="18" charset="0"/>
                                          <a:ea typeface="Cambria Math" panose="02040503050406030204" pitchFamily="18" charset="0"/>
                                        </a:rPr>
                                      </m:ctrlPr>
                                    </m:sSubPr>
                                    <m:e>
                                      <m:r>
                                        <a:rPr lang="en-US" b="0" i="1" smtClean="0">
                                          <a:solidFill>
                                            <a:srgbClr val="FFFFFF"/>
                                          </a:solidFill>
                                          <a:latin typeface="Cambria Math" panose="02040503050406030204" pitchFamily="18" charset="0"/>
                                          <a:ea typeface="Cambria Math" panose="02040503050406030204" pitchFamily="18" charset="0"/>
                                        </a:rPr>
                                        <m:t>𝐹</m:t>
                                      </m:r>
                                    </m:e>
                                    <m:sub>
                                      <m:r>
                                        <a:rPr lang="en-US" b="0" i="1" smtClean="0">
                                          <a:solidFill>
                                            <a:srgbClr val="FFFFFF"/>
                                          </a:solidFill>
                                          <a:latin typeface="Cambria Math" panose="02040503050406030204" pitchFamily="18" charset="0"/>
                                          <a:ea typeface="Cambria Math" panose="02040503050406030204" pitchFamily="18" charset="0"/>
                                        </a:rPr>
                                        <m:t>𝜆</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𝜆</m:t>
                                      </m:r>
                                      <m:r>
                                        <a:rPr lang="en-US" b="0" i="1" smtClean="0">
                                          <a:solidFill>
                                            <a:srgbClr val="FFFFFF"/>
                                          </a:solidFill>
                                          <a:latin typeface="Cambria Math" panose="02040503050406030204" pitchFamily="18" charset="0"/>
                                          <a:ea typeface="Cambria Math" panose="02040503050406030204" pitchFamily="18" charset="0"/>
                                        </a:rPr>
                                        <m:t>,0</m:t>
                                      </m:r>
                                    </m:sub>
                                  </m:sSub>
                                </m:den>
                              </m:f>
                            </m:e>
                          </m:d>
                        </m:e>
                      </m:func>
                    </m:oMath>
                  </m:oMathPara>
                </a14:m>
                <a:endParaRPr lang="en-US" dirty="0">
                  <a:solidFill>
                    <a:srgbClr val="FFFFFF"/>
                  </a:solidFill>
                </a:endParaRPr>
              </a:p>
            </p:txBody>
          </p:sp>
        </mc:Choice>
        <mc:Fallback xmlns="">
          <p:sp>
            <p:nvSpPr>
              <p:cNvPr id="20" name="Content Placeholder 19">
                <a:extLst>
                  <a:ext uri="{FF2B5EF4-FFF2-40B4-BE49-F238E27FC236}">
                    <a16:creationId xmlns:a16="http://schemas.microsoft.com/office/drawing/2014/main" id="{999AD0E7-57D4-8042-AED5-89B87949498A}"/>
                  </a:ext>
                </a:extLst>
              </p:cNvPr>
              <p:cNvSpPr>
                <a:spLocks noGrp="1" noRot="1" noChangeAspect="1" noMove="1" noResize="1" noEditPoints="1" noAdjustHandles="1" noChangeArrowheads="1" noChangeShapeType="1" noTextEdit="1"/>
              </p:cNvSpPr>
              <p:nvPr>
                <p:ph idx="1"/>
              </p:nvPr>
            </p:nvSpPr>
            <p:spPr>
              <a:blipFill>
                <a:blip r:embed="rId4"/>
                <a:stretch>
                  <a:fillRect l="-965" t="-292"/>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D1CFC425-9EA8-814B-A894-4A2C5CCAD23C}"/>
              </a:ext>
            </a:extLst>
          </p:cNvPr>
          <p:cNvSpPr>
            <a:spLocks noGrp="1"/>
          </p:cNvSpPr>
          <p:nvPr>
            <p:ph type="dt" sz="half" idx="10"/>
          </p:nvPr>
        </p:nvSpPr>
        <p:spPr/>
        <p:txBody>
          <a:bodyPr vert="horz" lIns="91440" tIns="45720" rIns="91440" bIns="45720" rtlCol="0" anchor="ctr">
            <a:normAutofit/>
          </a:bodyPr>
          <a:lstStyle/>
          <a:p>
            <a:pPr>
              <a:spcAft>
                <a:spcPts val="600"/>
              </a:spcAft>
              <a:defRPr/>
            </a:pPr>
            <a:fld id="{0C2CCE5F-E5A7-DC46-9421-3C251156A34E}" type="datetime1">
              <a:rPr lang="en-US">
                <a:solidFill>
                  <a:srgbClr val="FFFFFF"/>
                </a:solidFill>
              </a:rPr>
              <a:pPr>
                <a:spcAft>
                  <a:spcPts val="600"/>
                </a:spcAft>
                <a:defRPr/>
              </a:pPr>
              <a:t>5/7/20</a:t>
            </a:fld>
            <a:endParaRPr lang="en-US">
              <a:solidFill>
                <a:srgbClr val="FFFFFF"/>
              </a:solidFill>
            </a:endParaRPr>
          </a:p>
        </p:txBody>
      </p:sp>
      <p:sp>
        <p:nvSpPr>
          <p:cNvPr id="6" name="Footer Placeholder 5">
            <a:extLst>
              <a:ext uri="{FF2B5EF4-FFF2-40B4-BE49-F238E27FC236}">
                <a16:creationId xmlns:a16="http://schemas.microsoft.com/office/drawing/2014/main" id="{900CDF8B-8322-D44D-8DE5-6BFD8E442A16}"/>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a:solidFill>
                  <a:srgbClr val="FFFFFF"/>
                </a:solidFill>
              </a:rPr>
              <a:t>Sean MacBride Thesis Defense</a:t>
            </a:r>
          </a:p>
        </p:txBody>
      </p:sp>
      <p:sp>
        <p:nvSpPr>
          <p:cNvPr id="7" name="Slide Number Placeholder 6">
            <a:extLst>
              <a:ext uri="{FF2B5EF4-FFF2-40B4-BE49-F238E27FC236}">
                <a16:creationId xmlns:a16="http://schemas.microsoft.com/office/drawing/2014/main" id="{48515384-4AC8-AA43-B3EA-5F099A1FACFB}"/>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3618D43-1850-8444-814C-802B8B777D19}" type="slidenum">
              <a:rPr lang="en-US">
                <a:solidFill>
                  <a:srgbClr val="FFFFFF"/>
                </a:solidFill>
              </a:rPr>
              <a:pPr>
                <a:spcAft>
                  <a:spcPts val="600"/>
                </a:spcAft>
                <a:defRPr/>
              </a:pPr>
              <a:t>10</a:t>
            </a:fld>
            <a:endParaRPr lang="en-US">
              <a:solidFill>
                <a:srgbClr val="FFFFFF"/>
              </a:solidFill>
            </a:endParaRPr>
          </a:p>
        </p:txBody>
      </p:sp>
    </p:spTree>
    <p:extLst>
      <p:ext uri="{BB962C8B-B14F-4D97-AF65-F5344CB8AC3E}">
        <p14:creationId xmlns:p14="http://schemas.microsoft.com/office/powerpoint/2010/main" val="3953128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404B-C4CD-4045-BCD0-9CE2E9C702D4}"/>
              </a:ext>
            </a:extLst>
          </p:cNvPr>
          <p:cNvSpPr>
            <a:spLocks noGrp="1"/>
          </p:cNvSpPr>
          <p:nvPr>
            <p:ph type="title"/>
          </p:nvPr>
        </p:nvSpPr>
        <p:spPr/>
        <p:txBody>
          <a:bodyPr vert="horz" lIns="91440" tIns="45720" rIns="91440" bIns="45720" rtlCol="0" anchor="ctr">
            <a:normAutofit/>
          </a:bodyPr>
          <a:lstStyle/>
          <a:p>
            <a:r>
              <a:rPr lang="en-US" dirty="0"/>
              <a:t>Extinction of the Balmer decrement</a:t>
            </a:r>
          </a:p>
        </p:txBody>
      </p:sp>
      <mc:AlternateContent xmlns:mc="http://schemas.openxmlformats.org/markup-compatibility/2006" xmlns:a14="http://schemas.microsoft.com/office/drawing/2010/main">
        <mc:Choice Requires="a14">
          <p:sp>
            <p:nvSpPr>
              <p:cNvPr id="20" name="Content Placeholder 19">
                <a:extLst>
                  <a:ext uri="{FF2B5EF4-FFF2-40B4-BE49-F238E27FC236}">
                    <a16:creationId xmlns:a16="http://schemas.microsoft.com/office/drawing/2014/main" id="{999AD0E7-57D4-8042-AED5-89B87949498A}"/>
                  </a:ext>
                </a:extLst>
              </p:cNvPr>
              <p:cNvSpPr>
                <a:spLocks noGrp="1"/>
              </p:cNvSpPr>
              <p:nvPr>
                <p:ph idx="1"/>
              </p:nvPr>
            </p:nvSpPr>
            <p:spPr>
              <a:xfrm>
                <a:off x="838199" y="1559170"/>
                <a:ext cx="10755923" cy="493370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rPr>
                        <m:t>𝐴</m:t>
                      </m:r>
                      <m:d>
                        <m:dPr>
                          <m:ctrlPr>
                            <a:rPr lang="en-US" b="0" i="1" smtClean="0">
                              <a:solidFill>
                                <a:srgbClr val="FFFFFF"/>
                              </a:solidFill>
                              <a:latin typeface="Cambria Math" panose="02040503050406030204" pitchFamily="18" charset="0"/>
                            </a:rPr>
                          </m:ctrlPr>
                        </m:dPr>
                        <m:e>
                          <m:r>
                            <a:rPr lang="en-US" b="0" i="1" smtClean="0">
                              <a:solidFill>
                                <a:srgbClr val="FFFFFF"/>
                              </a:solidFill>
                              <a:latin typeface="Cambria Math" panose="02040503050406030204" pitchFamily="18" charset="0"/>
                              <a:ea typeface="Cambria Math" panose="02040503050406030204" pitchFamily="18" charset="0"/>
                            </a:rPr>
                            <m:t>𝜆</m:t>
                          </m:r>
                        </m:e>
                      </m:d>
                      <m:r>
                        <a:rPr lang="en-US" b="0" i="1" smtClean="0">
                          <a:solidFill>
                            <a:srgbClr val="FFFFFF"/>
                          </a:solidFill>
                          <a:latin typeface="Cambria Math" panose="02040503050406030204" pitchFamily="18" charset="0"/>
                          <a:ea typeface="Cambria Math" panose="02040503050406030204" pitchFamily="18" charset="0"/>
                        </a:rPr>
                        <m:t>=−2.5</m:t>
                      </m:r>
                      <m:func>
                        <m:funcPr>
                          <m:ctrlPr>
                            <a:rPr lang="en-US" b="0" i="1" smtClean="0">
                              <a:solidFill>
                                <a:srgbClr val="FFFFFF"/>
                              </a:solidFill>
                              <a:latin typeface="Cambria Math" panose="02040503050406030204" pitchFamily="18" charset="0"/>
                              <a:ea typeface="Cambria Math" panose="02040503050406030204" pitchFamily="18" charset="0"/>
                            </a:rPr>
                          </m:ctrlPr>
                        </m:funcPr>
                        <m:fName>
                          <m:r>
                            <m:rPr>
                              <m:sty m:val="p"/>
                            </m:rPr>
                            <a:rPr lang="en-US" b="0" i="0" smtClean="0">
                              <a:solidFill>
                                <a:srgbClr val="FFFFFF"/>
                              </a:solidFill>
                              <a:latin typeface="Cambria Math" panose="02040503050406030204" pitchFamily="18" charset="0"/>
                              <a:ea typeface="Cambria Math" panose="02040503050406030204" pitchFamily="18" charset="0"/>
                            </a:rPr>
                            <m:t>log</m:t>
                          </m:r>
                        </m:fName>
                        <m:e>
                          <m:d>
                            <m:dPr>
                              <m:ctrlPr>
                                <a:rPr lang="en-US" b="0" i="1" smtClean="0">
                                  <a:solidFill>
                                    <a:srgbClr val="FFFFFF"/>
                                  </a:solidFill>
                                  <a:latin typeface="Cambria Math" panose="02040503050406030204" pitchFamily="18" charset="0"/>
                                  <a:ea typeface="Cambria Math" panose="02040503050406030204" pitchFamily="18" charset="0"/>
                                </a:rPr>
                              </m:ctrlPr>
                            </m:dPr>
                            <m:e>
                              <m:f>
                                <m:fPr>
                                  <m:ctrlPr>
                                    <a:rPr lang="en-US" b="0" i="1" smtClean="0">
                                      <a:solidFill>
                                        <a:srgbClr val="FFFFFF"/>
                                      </a:solidFill>
                                      <a:latin typeface="Cambria Math" panose="02040503050406030204" pitchFamily="18" charset="0"/>
                                      <a:ea typeface="Cambria Math" panose="02040503050406030204" pitchFamily="18" charset="0"/>
                                    </a:rPr>
                                  </m:ctrlPr>
                                </m:fPr>
                                <m:num>
                                  <m:sSub>
                                    <m:sSubPr>
                                      <m:ctrlPr>
                                        <a:rPr lang="en-US" b="0" i="1" smtClean="0">
                                          <a:solidFill>
                                            <a:srgbClr val="FFFFFF"/>
                                          </a:solidFill>
                                          <a:latin typeface="Cambria Math" panose="02040503050406030204" pitchFamily="18" charset="0"/>
                                          <a:ea typeface="Cambria Math" panose="02040503050406030204" pitchFamily="18" charset="0"/>
                                        </a:rPr>
                                      </m:ctrlPr>
                                    </m:sSubPr>
                                    <m:e>
                                      <m:r>
                                        <a:rPr lang="en-US" b="0" i="1" smtClean="0">
                                          <a:solidFill>
                                            <a:srgbClr val="FFFFFF"/>
                                          </a:solidFill>
                                          <a:latin typeface="Cambria Math" panose="02040503050406030204" pitchFamily="18" charset="0"/>
                                          <a:ea typeface="Cambria Math" panose="02040503050406030204" pitchFamily="18" charset="0"/>
                                        </a:rPr>
                                        <m:t>𝐹</m:t>
                                      </m:r>
                                    </m:e>
                                    <m:sub>
                                      <m:r>
                                        <a:rPr lang="en-US" b="0" i="1" smtClean="0">
                                          <a:solidFill>
                                            <a:srgbClr val="FFFFFF"/>
                                          </a:solidFill>
                                          <a:latin typeface="Cambria Math" panose="02040503050406030204" pitchFamily="18" charset="0"/>
                                          <a:ea typeface="Cambria Math" panose="02040503050406030204" pitchFamily="18" charset="0"/>
                                        </a:rPr>
                                        <m:t>𝜆</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𝜆</m:t>
                                      </m:r>
                                      <m:r>
                                        <a:rPr lang="en-US" b="0" i="1" smtClean="0">
                                          <a:solidFill>
                                            <a:srgbClr val="FFFFFF"/>
                                          </a:solidFill>
                                          <a:latin typeface="Cambria Math" panose="02040503050406030204" pitchFamily="18" charset="0"/>
                                          <a:ea typeface="Cambria Math" panose="02040503050406030204" pitchFamily="18" charset="0"/>
                                        </a:rPr>
                                        <m:t>,0</m:t>
                                      </m:r>
                                    </m:sub>
                                  </m:sSub>
                                </m:den>
                              </m:f>
                            </m:e>
                          </m:d>
                        </m:e>
                      </m:func>
                    </m:oMath>
                  </m:oMathPara>
                </a14:m>
                <a:endParaRPr lang="en-US" dirty="0">
                  <a:solidFill>
                    <a:srgbClr val="FFFFFF"/>
                  </a:solidFill>
                </a:endParaRPr>
              </a:p>
              <a:p>
                <a:r>
                  <a:rPr lang="en-US" dirty="0">
                    <a:solidFill>
                      <a:srgbClr val="FFFFFF"/>
                    </a:solidFill>
                  </a:rPr>
                  <a:t>Extinction at H⍺ and Hβ</a:t>
                </a:r>
              </a:p>
              <a:p>
                <a:pPr marL="0" indent="0" algn="ctr">
                  <a:buNone/>
                </a:pPr>
                <a14:m>
                  <m:oMath xmlns:m="http://schemas.openxmlformats.org/officeDocument/2006/math">
                    <m:r>
                      <a:rPr lang="en-US" i="1">
                        <a:solidFill>
                          <a:srgbClr val="FFFFFF"/>
                        </a:solidFill>
                        <a:latin typeface="Cambria Math" panose="02040503050406030204" pitchFamily="18" charset="0"/>
                      </a:rPr>
                      <m:t>𝐴</m:t>
                    </m:r>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e>
                    </m:d>
                    <m:r>
                      <a:rPr lang="en-US" i="1">
                        <a:solidFill>
                          <a:srgbClr val="FFFFFF"/>
                        </a:solidFill>
                        <a:latin typeface="Cambria Math" panose="02040503050406030204" pitchFamily="18" charset="0"/>
                        <a:ea typeface="Cambria Math" panose="02040503050406030204" pitchFamily="18" charset="0"/>
                      </a:rPr>
                      <m:t>=−2.5</m:t>
                    </m:r>
                    <m:func>
                      <m:funcPr>
                        <m:ctrlPr>
                          <a:rPr lang="en-US" i="1">
                            <a:solidFill>
                              <a:srgbClr val="FFFFFF"/>
                            </a:solidFill>
                            <a:latin typeface="Cambria Math" panose="02040503050406030204" pitchFamily="18" charset="0"/>
                            <a:ea typeface="Cambria Math" panose="02040503050406030204" pitchFamily="18" charset="0"/>
                          </a:rPr>
                        </m:ctrlPr>
                      </m:funcPr>
                      <m:fName>
                        <m:r>
                          <m:rPr>
                            <m:sty m:val="p"/>
                          </m:rPr>
                          <a:rPr lang="en-US">
                            <a:solidFill>
                              <a:srgbClr val="FFFFFF"/>
                            </a:solidFill>
                            <a:latin typeface="Cambria Math" panose="02040503050406030204" pitchFamily="18" charset="0"/>
                            <a:ea typeface="Cambria Math" panose="02040503050406030204" pitchFamily="18" charset="0"/>
                          </a:rPr>
                          <m:t>log</m:t>
                        </m:r>
                      </m:fName>
                      <m:e>
                        <m:d>
                          <m:dPr>
                            <m:ctrlPr>
                              <a:rPr lang="en-US" i="1">
                                <a:solidFill>
                                  <a:srgbClr val="FFFFFF"/>
                                </a:solidFill>
                                <a:latin typeface="Cambria Math" panose="02040503050406030204" pitchFamily="18" charset="0"/>
                                <a:ea typeface="Cambria Math" panose="02040503050406030204" pitchFamily="18" charset="0"/>
                              </a:rPr>
                            </m:ctrlPr>
                          </m:dPr>
                          <m:e>
                            <m:f>
                              <m:fPr>
                                <m:ctrlPr>
                                  <a:rPr lang="en-US" i="1">
                                    <a:solidFill>
                                      <a:srgbClr val="FFFFFF"/>
                                    </a:solidFill>
                                    <a:latin typeface="Cambria Math" panose="02040503050406030204" pitchFamily="18" charset="0"/>
                                    <a:ea typeface="Cambria Math" panose="02040503050406030204" pitchFamily="18" charset="0"/>
                                  </a:rPr>
                                </m:ctrlPr>
                              </m:fPr>
                              <m:num>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⍺,0</m:t>
                                    </m:r>
                                  </m:sub>
                                </m:sSub>
                              </m:den>
                            </m:f>
                          </m:e>
                        </m:d>
                      </m:e>
                    </m:func>
                  </m:oMath>
                </a14:m>
                <a:r>
                  <a:rPr lang="en-US" dirty="0">
                    <a:solidFill>
                      <a:srgbClr val="FFFFFF"/>
                    </a:solidFill>
                  </a:rPr>
                  <a:t>    </a:t>
                </a:r>
                <a14:m>
                  <m:oMath xmlns:m="http://schemas.openxmlformats.org/officeDocument/2006/math">
                    <m:r>
                      <a:rPr lang="en-US" i="1">
                        <a:solidFill>
                          <a:srgbClr val="FFFFFF"/>
                        </a:solidFill>
                        <a:latin typeface="Cambria Math" panose="02040503050406030204" pitchFamily="18" charset="0"/>
                      </a:rPr>
                      <m:t>𝐴</m:t>
                    </m:r>
                    <m:d>
                      <m:dPr>
                        <m:ctrlPr>
                          <a:rPr lang="en-US" i="1">
                            <a:solidFill>
                              <a:srgbClr val="FFFFFF"/>
                            </a:solidFill>
                            <a:latin typeface="Cambria Math" panose="02040503050406030204" pitchFamily="18" charset="0"/>
                          </a:rPr>
                        </m:ctrlPr>
                      </m:dPr>
                      <m:e>
                        <m:r>
                          <m:rPr>
                            <m:nor/>
                          </m:rPr>
                          <a:rPr lang="en-US" dirty="0">
                            <a:solidFill>
                              <a:srgbClr val="FFFFFF"/>
                            </a:solidFill>
                          </a:rPr>
                          <m:t>Hβ</m:t>
                        </m:r>
                      </m:e>
                    </m:d>
                    <m:r>
                      <a:rPr lang="en-US" i="1">
                        <a:solidFill>
                          <a:srgbClr val="FFFFFF"/>
                        </a:solidFill>
                        <a:latin typeface="Cambria Math" panose="02040503050406030204" pitchFamily="18" charset="0"/>
                        <a:ea typeface="Cambria Math" panose="02040503050406030204" pitchFamily="18" charset="0"/>
                      </a:rPr>
                      <m:t>=−2.5</m:t>
                    </m:r>
                    <m:func>
                      <m:funcPr>
                        <m:ctrlPr>
                          <a:rPr lang="en-US" i="1">
                            <a:solidFill>
                              <a:srgbClr val="FFFFFF"/>
                            </a:solidFill>
                            <a:latin typeface="Cambria Math" panose="02040503050406030204" pitchFamily="18" charset="0"/>
                            <a:ea typeface="Cambria Math" panose="02040503050406030204" pitchFamily="18" charset="0"/>
                          </a:rPr>
                        </m:ctrlPr>
                      </m:funcPr>
                      <m:fName>
                        <m:r>
                          <m:rPr>
                            <m:sty m:val="p"/>
                          </m:rPr>
                          <a:rPr lang="en-US">
                            <a:solidFill>
                              <a:srgbClr val="FFFFFF"/>
                            </a:solidFill>
                            <a:latin typeface="Cambria Math" panose="02040503050406030204" pitchFamily="18" charset="0"/>
                            <a:ea typeface="Cambria Math" panose="02040503050406030204" pitchFamily="18" charset="0"/>
                          </a:rPr>
                          <m:t>log</m:t>
                        </m:r>
                      </m:fName>
                      <m:e>
                        <m:d>
                          <m:dPr>
                            <m:ctrlPr>
                              <a:rPr lang="en-US" i="1">
                                <a:solidFill>
                                  <a:srgbClr val="FFFFFF"/>
                                </a:solidFill>
                                <a:latin typeface="Cambria Math" panose="02040503050406030204" pitchFamily="18" charset="0"/>
                                <a:ea typeface="Cambria Math" panose="02040503050406030204" pitchFamily="18" charset="0"/>
                              </a:rPr>
                            </m:ctrlPr>
                          </m:dPr>
                          <m:e>
                            <m:f>
                              <m:fPr>
                                <m:ctrlPr>
                                  <a:rPr lang="en-US" i="1">
                                    <a:solidFill>
                                      <a:srgbClr val="FFFFFF"/>
                                    </a:solidFill>
                                    <a:latin typeface="Cambria Math" panose="02040503050406030204" pitchFamily="18" charset="0"/>
                                    <a:ea typeface="Cambria Math" panose="02040503050406030204" pitchFamily="18" charset="0"/>
                                  </a:rPr>
                                </m:ctrlPr>
                              </m:fPr>
                              <m:num>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r>
                                      <a:rPr lang="en-US" i="1">
                                        <a:solidFill>
                                          <a:srgbClr val="FFFFFF"/>
                                        </a:solidFill>
                                        <a:latin typeface="Cambria Math" panose="02040503050406030204" pitchFamily="18" charset="0"/>
                                        <a:ea typeface="Cambria Math" panose="02040503050406030204" pitchFamily="18" charset="0"/>
                                      </a:rPr>
                                      <m:t>,0</m:t>
                                    </m:r>
                                  </m:sub>
                                </m:sSub>
                              </m:den>
                            </m:f>
                          </m:e>
                        </m:d>
                      </m:e>
                    </m:func>
                  </m:oMath>
                </a14:m>
                <a:endParaRPr lang="en-US" dirty="0">
                  <a:solidFill>
                    <a:srgbClr val="FFFFFF"/>
                  </a:solidFill>
                </a:endParaRPr>
              </a:p>
              <a:p>
                <a:pPr marL="0" indent="0" algn="ctr">
                  <a:buNone/>
                </a:pPr>
                <a:r>
                  <a:rPr lang="en-US" dirty="0">
                    <a:solidFill>
                      <a:srgbClr val="FFFFFF"/>
                    </a:solidFill>
                  </a:rPr>
                  <a:t>Balmer Decrement </a:t>
                </a:r>
                <a14:m>
                  <m:oMath xmlns:m="http://schemas.openxmlformats.org/officeDocument/2006/math">
                    <m:r>
                      <a:rPr lang="en-US" i="1" smtClean="0">
                        <a:solidFill>
                          <a:srgbClr val="FFFFFF"/>
                        </a:solidFill>
                        <a:latin typeface="Cambria Math" panose="02040503050406030204" pitchFamily="18" charset="0"/>
                        <a:ea typeface="Cambria Math" panose="02040503050406030204" pitchFamily="18" charset="0"/>
                      </a:rPr>
                      <m:t>≡</m:t>
                    </m:r>
                    <m:f>
                      <m:fPr>
                        <m:ctrlPr>
                          <a:rPr lang="en-US" i="1">
                            <a:solidFill>
                              <a:srgbClr val="FFFFFF"/>
                            </a:solidFill>
                            <a:latin typeface="Cambria Math" panose="02040503050406030204" pitchFamily="18" charset="0"/>
                            <a:ea typeface="Cambria Math" panose="02040503050406030204" pitchFamily="18" charset="0"/>
                          </a:rPr>
                        </m:ctrlPr>
                      </m:fPr>
                      <m:num>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sub>
                        </m:sSub>
                      </m:den>
                    </m:f>
                    <m:r>
                      <a:rPr lang="en-US" b="0" i="1" smtClean="0">
                        <a:solidFill>
                          <a:srgbClr val="FFFFFF"/>
                        </a:solidFill>
                        <a:latin typeface="Cambria Math" panose="02040503050406030204" pitchFamily="18" charset="0"/>
                        <a:ea typeface="Cambria Math" panose="02040503050406030204" pitchFamily="18" charset="0"/>
                      </a:rPr>
                      <m:t>=</m:t>
                    </m:r>
                    <m:f>
                      <m:fPr>
                        <m:ctrlPr>
                          <a:rPr lang="en-US" i="1">
                            <a:solidFill>
                              <a:srgbClr val="FFFFFF"/>
                            </a:solidFill>
                            <a:latin typeface="Cambria Math" panose="02040503050406030204" pitchFamily="18" charset="0"/>
                            <a:ea typeface="Cambria Math" panose="02040503050406030204" pitchFamily="18" charset="0"/>
                          </a:rPr>
                        </m:ctrlPr>
                      </m:fPr>
                      <m:num>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⍺,0</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smtClean="0">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r>
                              <a:rPr lang="en-US" i="1">
                                <a:solidFill>
                                  <a:srgbClr val="FFFFFF"/>
                                </a:solidFill>
                                <a:latin typeface="Cambria Math" panose="02040503050406030204" pitchFamily="18" charset="0"/>
                                <a:ea typeface="Cambria Math" panose="02040503050406030204" pitchFamily="18" charset="0"/>
                              </a:rPr>
                              <m:t>,0</m:t>
                            </m:r>
                          </m:sub>
                        </m:sSub>
                      </m:den>
                    </m:f>
                    <m:sSup>
                      <m:sSupPr>
                        <m:ctrlPr>
                          <a:rPr lang="en-US" i="1" smtClean="0">
                            <a:solidFill>
                              <a:srgbClr val="FFFFFF"/>
                            </a:solidFill>
                            <a:latin typeface="Cambria Math" panose="02040503050406030204" pitchFamily="18" charset="0"/>
                            <a:ea typeface="Cambria Math" panose="02040503050406030204" pitchFamily="18" charset="0"/>
                          </a:rPr>
                        </m:ctrlPr>
                      </m:sSupPr>
                      <m:e>
                        <m:r>
                          <a:rPr lang="en-US" b="0" i="1" smtClean="0">
                            <a:solidFill>
                              <a:srgbClr val="FFFFFF"/>
                            </a:solidFill>
                            <a:latin typeface="Cambria Math" panose="02040503050406030204" pitchFamily="18" charset="0"/>
                            <a:ea typeface="Cambria Math" panose="02040503050406030204" pitchFamily="18" charset="0"/>
                          </a:rPr>
                          <m:t>10</m:t>
                        </m:r>
                      </m:e>
                      <m:sup>
                        <m:r>
                          <a:rPr lang="en-US" b="0" i="1" smtClean="0">
                            <a:solidFill>
                              <a:srgbClr val="FFFFFF"/>
                            </a:solidFill>
                            <a:latin typeface="Cambria Math" panose="02040503050406030204" pitchFamily="18" charset="0"/>
                            <a:ea typeface="Cambria Math" panose="02040503050406030204" pitchFamily="18" charset="0"/>
                          </a:rPr>
                          <m:t>−0.4[</m:t>
                        </m:r>
                        <m:r>
                          <a:rPr lang="en-US" i="1">
                            <a:solidFill>
                              <a:srgbClr val="FFFFFF"/>
                            </a:solidFill>
                            <a:latin typeface="Cambria Math" panose="02040503050406030204" pitchFamily="18" charset="0"/>
                          </a:rPr>
                          <m:t>𝐴</m:t>
                        </m:r>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e>
                        </m:d>
                        <m:r>
                          <a:rPr lang="en-US" i="1">
                            <a:solidFill>
                              <a:srgbClr val="FFFFFF"/>
                            </a:solidFill>
                            <a:latin typeface="Cambria Math" panose="02040503050406030204" pitchFamily="18" charset="0"/>
                            <a:ea typeface="Cambria Math" panose="02040503050406030204" pitchFamily="18" charset="0"/>
                          </a:rPr>
                          <m:t>−</m:t>
                        </m:r>
                        <m:r>
                          <a:rPr lang="en-US" i="1">
                            <a:solidFill>
                              <a:srgbClr val="FFFFFF"/>
                            </a:solidFill>
                            <a:latin typeface="Cambria Math" panose="02040503050406030204" pitchFamily="18" charset="0"/>
                            <a:ea typeface="Cambria Math" panose="02040503050406030204" pitchFamily="18" charset="0"/>
                          </a:rPr>
                          <m:t>𝐴</m:t>
                        </m:r>
                        <m:d>
                          <m:dPr>
                            <m:ctrlPr>
                              <a:rPr lang="en-US" i="1">
                                <a:solidFill>
                                  <a:srgbClr val="FFFFFF"/>
                                </a:solidFill>
                                <a:latin typeface="Cambria Math" panose="02040503050406030204" pitchFamily="18" charset="0"/>
                                <a:ea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r>
                              <a:rPr lang="el-GR" i="1">
                                <a:solidFill>
                                  <a:srgbClr val="FFFFFF"/>
                                </a:solidFill>
                                <a:latin typeface="Cambria Math" panose="02040503050406030204" pitchFamily="18" charset="0"/>
                                <a:ea typeface="Cambria Math" panose="02040503050406030204" pitchFamily="18" charset="0"/>
                              </a:rPr>
                              <m:t> </m:t>
                            </m:r>
                          </m:e>
                        </m:d>
                        <m:r>
                          <a:rPr lang="en-US" b="0" i="1" smtClean="0">
                            <a:solidFill>
                              <a:srgbClr val="FFFFFF"/>
                            </a:solidFill>
                            <a:latin typeface="Cambria Math" panose="02040503050406030204" pitchFamily="18" charset="0"/>
                            <a:ea typeface="Cambria Math" panose="02040503050406030204" pitchFamily="18" charset="0"/>
                          </a:rPr>
                          <m:t>]</m:t>
                        </m:r>
                      </m:sup>
                    </m:sSup>
                  </m:oMath>
                </a14:m>
                <a:endParaRPr lang="en-US" dirty="0">
                  <a:solidFill>
                    <a:srgbClr val="FFFFFF"/>
                  </a:solidFill>
                </a:endParaRPr>
              </a:p>
              <a:p>
                <a:r>
                  <a:rPr lang="en-US" dirty="0">
                    <a:solidFill>
                      <a:srgbClr val="FFFFFF"/>
                    </a:solidFill>
                  </a:rPr>
                  <a:t>Empirical prescriptions for </a:t>
                </a:r>
                <a14:m>
                  <m:oMath xmlns:m="http://schemas.openxmlformats.org/officeDocument/2006/math">
                    <m:f>
                      <m:fPr>
                        <m:type m:val="lin"/>
                        <m:ctrlPr>
                          <a:rPr lang="en-US" i="1">
                            <a:solidFill>
                              <a:srgbClr val="FFFFFF"/>
                            </a:solidFill>
                            <a:latin typeface="Cambria Math" panose="02040503050406030204" pitchFamily="18" charset="0"/>
                          </a:rPr>
                        </m:ctrlPr>
                      </m:fPr>
                      <m:num>
                        <m:r>
                          <a:rPr lang="en-US" i="1">
                            <a:solidFill>
                              <a:srgbClr val="FFFFFF"/>
                            </a:solidFill>
                            <a:latin typeface="Cambria Math" panose="02040503050406030204" pitchFamily="18" charset="0"/>
                          </a:rPr>
                          <m:t>𝐴</m:t>
                        </m:r>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ea typeface="Cambria Math" panose="02040503050406030204" pitchFamily="18" charset="0"/>
                          </a:rPr>
                          <m:t>𝜆</m:t>
                        </m:r>
                        <m:r>
                          <a:rPr lang="en-US" i="1">
                            <a:solidFill>
                              <a:srgbClr val="FFFFFF"/>
                            </a:solidFill>
                            <a:latin typeface="Cambria Math" panose="02040503050406030204" pitchFamily="18" charset="0"/>
                            <a:ea typeface="Cambria Math" panose="02040503050406030204" pitchFamily="18" charset="0"/>
                          </a:rPr>
                          <m:t>)</m:t>
                        </m:r>
                      </m:num>
                      <m:den>
                        <m:r>
                          <a:rPr lang="en-US" i="1">
                            <a:solidFill>
                              <a:srgbClr val="FFFFFF"/>
                            </a:solidFill>
                            <a:latin typeface="Cambria Math" panose="02040503050406030204" pitchFamily="18" charset="0"/>
                          </a:rPr>
                          <m:t>𝐴</m:t>
                        </m:r>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𝑉</m:t>
                        </m:r>
                        <m:r>
                          <a:rPr lang="en-US" i="1">
                            <a:solidFill>
                              <a:srgbClr val="FFFFFF"/>
                            </a:solidFill>
                            <a:latin typeface="Cambria Math" panose="02040503050406030204" pitchFamily="18" charset="0"/>
                          </a:rPr>
                          <m:t>)</m:t>
                        </m:r>
                      </m:den>
                    </m:f>
                  </m:oMath>
                </a14:m>
                <a:r>
                  <a:rPr lang="en-US" dirty="0">
                    <a:solidFill>
                      <a:srgbClr val="FFFFFF"/>
                    </a:solidFill>
                  </a:rPr>
                  <a:t> (</a:t>
                </a:r>
                <a:r>
                  <a:rPr lang="en-US" dirty="0" err="1">
                    <a:solidFill>
                      <a:srgbClr val="FFFFFF"/>
                    </a:solidFill>
                  </a:rPr>
                  <a:t>Cardelli</a:t>
                </a:r>
                <a:r>
                  <a:rPr lang="en-US" dirty="0">
                    <a:solidFill>
                      <a:srgbClr val="FFFFFF"/>
                    </a:solidFill>
                  </a:rPr>
                  <a:t>, Clayton, Mathis 1989)</a:t>
                </a:r>
                <a:endParaRPr lang="en-US" sz="1200" dirty="0">
                  <a:solidFill>
                    <a:srgbClr val="FFFFFF"/>
                  </a:solidFill>
                </a:endParaRPr>
              </a:p>
              <a:p>
                <a:pPr marL="0" indent="0">
                  <a:buNone/>
                </a:pPr>
                <a:endParaRPr lang="en-US" sz="1400" i="1" dirty="0">
                  <a:solidFill>
                    <a:srgbClr val="FFFFFF"/>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rPr>
                        <m:t>𝐵𝐷</m:t>
                      </m:r>
                      <m:r>
                        <a:rPr lang="en-US" i="1">
                          <a:solidFill>
                            <a:srgbClr val="FFFFFF"/>
                          </a:solidFill>
                          <a:latin typeface="Cambria Math" panose="02040503050406030204" pitchFamily="18" charset="0"/>
                          <a:ea typeface="Cambria Math" panose="02040503050406030204" pitchFamily="18" charset="0"/>
                        </a:rPr>
                        <m:t>=</m:t>
                      </m:r>
                      <m:sSub>
                        <m:sSubPr>
                          <m:ctrlPr>
                            <a:rPr lang="en-US" i="1" smtClean="0">
                              <a:solidFill>
                                <a:srgbClr val="FFFFFF"/>
                              </a:solidFill>
                              <a:latin typeface="Cambria Math" panose="02040503050406030204" pitchFamily="18" charset="0"/>
                              <a:ea typeface="Cambria Math" panose="02040503050406030204" pitchFamily="18" charset="0"/>
                            </a:rPr>
                          </m:ctrlPr>
                        </m:sSubPr>
                        <m:e>
                          <m:r>
                            <a:rPr lang="en-US" b="0" i="1" smtClean="0">
                              <a:solidFill>
                                <a:srgbClr val="FFFFFF"/>
                              </a:solidFill>
                              <a:latin typeface="Cambria Math" panose="02040503050406030204" pitchFamily="18" charset="0"/>
                              <a:ea typeface="Cambria Math" panose="02040503050406030204" pitchFamily="18" charset="0"/>
                            </a:rPr>
                            <m:t>𝐵𝐷</m:t>
                          </m:r>
                        </m:e>
                        <m:sub>
                          <m:r>
                            <a:rPr lang="en-US" b="0" i="1" smtClean="0">
                              <a:solidFill>
                                <a:srgbClr val="FFFFFF"/>
                              </a:solidFill>
                              <a:latin typeface="Cambria Math" panose="02040503050406030204" pitchFamily="18" charset="0"/>
                              <a:ea typeface="Cambria Math" panose="02040503050406030204" pitchFamily="18" charset="0"/>
                            </a:rPr>
                            <m:t>0</m:t>
                          </m:r>
                        </m:sub>
                      </m:sSub>
                      <m:sSup>
                        <m:sSupPr>
                          <m:ctrlPr>
                            <a:rPr lang="en-US" i="1">
                              <a:solidFill>
                                <a:srgbClr val="FFFFFF"/>
                              </a:solidFill>
                              <a:latin typeface="Cambria Math" panose="02040503050406030204" pitchFamily="18" charset="0"/>
                              <a:ea typeface="Cambria Math" panose="02040503050406030204" pitchFamily="18" charset="0"/>
                            </a:rPr>
                          </m:ctrlPr>
                        </m:sSupPr>
                        <m:e>
                          <m:r>
                            <a:rPr lang="en-US" i="1">
                              <a:solidFill>
                                <a:srgbClr val="FFFFFF"/>
                              </a:solidFill>
                              <a:latin typeface="Cambria Math" panose="02040503050406030204" pitchFamily="18" charset="0"/>
                              <a:ea typeface="Cambria Math" panose="02040503050406030204" pitchFamily="18" charset="0"/>
                            </a:rPr>
                            <m:t>10</m:t>
                          </m:r>
                        </m:e>
                        <m:sup>
                          <m:r>
                            <a:rPr lang="en-US" i="1">
                              <a:solidFill>
                                <a:srgbClr val="FFFFFF"/>
                              </a:solidFill>
                              <a:latin typeface="Cambria Math" panose="02040503050406030204" pitchFamily="18" charset="0"/>
                              <a:ea typeface="Cambria Math" panose="02040503050406030204" pitchFamily="18" charset="0"/>
                            </a:rPr>
                            <m:t>−0.4[</m:t>
                          </m:r>
                          <m:r>
                            <a:rPr lang="en-US" i="1">
                              <a:solidFill>
                                <a:srgbClr val="FFFFFF"/>
                              </a:solidFill>
                              <a:latin typeface="Cambria Math" panose="02040503050406030204" pitchFamily="18" charset="0"/>
                            </a:rPr>
                            <m:t>𝐴</m:t>
                          </m:r>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e>
                          </m:d>
                          <m:r>
                            <a:rPr lang="en-US" i="1">
                              <a:solidFill>
                                <a:srgbClr val="FFFFFF"/>
                              </a:solidFill>
                              <a:latin typeface="Cambria Math" panose="02040503050406030204" pitchFamily="18" charset="0"/>
                              <a:ea typeface="Cambria Math" panose="02040503050406030204" pitchFamily="18" charset="0"/>
                            </a:rPr>
                            <m:t>−</m:t>
                          </m:r>
                          <m:r>
                            <a:rPr lang="en-US" i="1">
                              <a:solidFill>
                                <a:srgbClr val="FFFFFF"/>
                              </a:solidFill>
                              <a:latin typeface="Cambria Math" panose="02040503050406030204" pitchFamily="18" charset="0"/>
                              <a:ea typeface="Cambria Math" panose="02040503050406030204" pitchFamily="18" charset="0"/>
                            </a:rPr>
                            <m:t>𝐴</m:t>
                          </m:r>
                          <m:d>
                            <m:dPr>
                              <m:ctrlPr>
                                <a:rPr lang="en-US" i="1">
                                  <a:solidFill>
                                    <a:srgbClr val="FFFFFF"/>
                                  </a:solidFill>
                                  <a:latin typeface="Cambria Math" panose="02040503050406030204" pitchFamily="18" charset="0"/>
                                  <a:ea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r>
                                <a:rPr lang="el-GR" i="1">
                                  <a:solidFill>
                                    <a:srgbClr val="FFFFFF"/>
                                  </a:solidFill>
                                  <a:latin typeface="Cambria Math" panose="02040503050406030204" pitchFamily="18" charset="0"/>
                                  <a:ea typeface="Cambria Math" panose="02040503050406030204" pitchFamily="18" charset="0"/>
                                </a:rPr>
                                <m:t> </m:t>
                              </m:r>
                            </m:e>
                          </m:d>
                          <m:r>
                            <a:rPr lang="en-US" i="1">
                              <a:solidFill>
                                <a:srgbClr val="FFFFFF"/>
                              </a:solidFill>
                              <a:latin typeface="Cambria Math" panose="02040503050406030204" pitchFamily="18" charset="0"/>
                              <a:ea typeface="Cambria Math" panose="02040503050406030204" pitchFamily="18" charset="0"/>
                            </a:rPr>
                            <m:t>]</m:t>
                          </m:r>
                          <m:f>
                            <m:fPr>
                              <m:ctrlPr>
                                <a:rPr lang="en-US" i="1" smtClean="0">
                                  <a:solidFill>
                                    <a:srgbClr val="FFFFFF"/>
                                  </a:solidFill>
                                  <a:latin typeface="Cambria Math" panose="02040503050406030204" pitchFamily="18" charset="0"/>
                                  <a:ea typeface="Cambria Math" panose="02040503050406030204" pitchFamily="18" charset="0"/>
                                </a:rPr>
                              </m:ctrlPr>
                            </m:fPr>
                            <m:num>
                              <m:r>
                                <a:rPr lang="en-US" b="0" i="1" smtClean="0">
                                  <a:solidFill>
                                    <a:srgbClr val="FFFFFF"/>
                                  </a:solidFill>
                                  <a:latin typeface="Cambria Math" panose="02040503050406030204" pitchFamily="18" charset="0"/>
                                  <a:ea typeface="Cambria Math" panose="02040503050406030204" pitchFamily="18" charset="0"/>
                                </a:rPr>
                                <m:t>𝐴</m:t>
                              </m:r>
                              <m:r>
                                <a:rPr lang="en-US" b="0" i="1" smtClean="0">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𝑉</m:t>
                              </m:r>
                              <m:r>
                                <a:rPr lang="en-US" b="0" i="1" smtClean="0">
                                  <a:solidFill>
                                    <a:srgbClr val="FFFFFF"/>
                                  </a:solidFill>
                                  <a:latin typeface="Cambria Math" panose="02040503050406030204" pitchFamily="18" charset="0"/>
                                  <a:ea typeface="Cambria Math" panose="02040503050406030204" pitchFamily="18" charset="0"/>
                                </a:rPr>
                                <m:t>)</m:t>
                              </m:r>
                            </m:num>
                            <m:den>
                              <m:r>
                                <a:rPr lang="en-US" b="0" i="1" smtClean="0">
                                  <a:solidFill>
                                    <a:srgbClr val="FFFFFF"/>
                                  </a:solidFill>
                                  <a:latin typeface="Cambria Math" panose="02040503050406030204" pitchFamily="18" charset="0"/>
                                  <a:ea typeface="Cambria Math" panose="02040503050406030204" pitchFamily="18" charset="0"/>
                                </a:rPr>
                                <m:t>𝐴</m:t>
                              </m:r>
                              <m:r>
                                <a:rPr lang="en-US" b="0" i="1" smtClean="0">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𝑉</m:t>
                              </m:r>
                              <m:r>
                                <a:rPr lang="en-US" b="0" i="1" smtClean="0">
                                  <a:solidFill>
                                    <a:srgbClr val="FFFFFF"/>
                                  </a:solidFill>
                                  <a:latin typeface="Cambria Math" panose="02040503050406030204" pitchFamily="18" charset="0"/>
                                  <a:ea typeface="Cambria Math" panose="02040503050406030204" pitchFamily="18" charset="0"/>
                                </a:rPr>
                                <m:t>)</m:t>
                              </m:r>
                            </m:den>
                          </m:f>
                        </m:sup>
                      </m:sSup>
                      <m:r>
                        <a:rPr lang="en-US" b="0" i="1" smtClean="0">
                          <a:solidFill>
                            <a:srgbClr val="FFFFFF"/>
                          </a:solidFill>
                          <a:latin typeface="Cambria Math" panose="02040503050406030204" pitchFamily="18" charset="0"/>
                          <a:ea typeface="Cambria Math" panose="02040503050406030204" pitchFamily="18" charset="0"/>
                        </a:rPr>
                        <m:t>=</m:t>
                      </m:r>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𝐵𝐷</m:t>
                          </m:r>
                        </m:e>
                        <m:sub>
                          <m:r>
                            <a:rPr lang="en-US" i="1">
                              <a:solidFill>
                                <a:srgbClr val="FFFFFF"/>
                              </a:solidFill>
                              <a:latin typeface="Cambria Math" panose="02040503050406030204" pitchFamily="18" charset="0"/>
                              <a:ea typeface="Cambria Math" panose="02040503050406030204" pitchFamily="18" charset="0"/>
                            </a:rPr>
                            <m:t>0</m:t>
                          </m:r>
                        </m:sub>
                      </m:sSub>
                      <m:sSup>
                        <m:sSupPr>
                          <m:ctrlPr>
                            <a:rPr lang="en-US" i="1">
                              <a:solidFill>
                                <a:srgbClr val="FFFFFF"/>
                              </a:solidFill>
                              <a:latin typeface="Cambria Math" panose="02040503050406030204" pitchFamily="18" charset="0"/>
                              <a:ea typeface="Cambria Math" panose="02040503050406030204" pitchFamily="18" charset="0"/>
                            </a:rPr>
                          </m:ctrlPr>
                        </m:sSupPr>
                        <m:e>
                          <m:r>
                            <a:rPr lang="en-US" i="1">
                              <a:solidFill>
                                <a:srgbClr val="FFFFFF"/>
                              </a:solidFill>
                              <a:latin typeface="Cambria Math" panose="02040503050406030204" pitchFamily="18" charset="0"/>
                              <a:ea typeface="Cambria Math" panose="02040503050406030204" pitchFamily="18" charset="0"/>
                            </a:rPr>
                            <m:t>10</m:t>
                          </m:r>
                        </m:e>
                        <m:sup>
                          <m:r>
                            <a:rPr lang="en-US" i="1">
                              <a:solidFill>
                                <a:srgbClr val="FFFFFF"/>
                              </a:solidFill>
                              <a:latin typeface="Cambria Math" panose="02040503050406030204" pitchFamily="18" charset="0"/>
                              <a:ea typeface="Cambria Math" panose="02040503050406030204" pitchFamily="18" charset="0"/>
                            </a:rPr>
                            <m:t>−0.4</m:t>
                          </m:r>
                          <m:r>
                            <a:rPr lang="en-US" i="1" smtClean="0">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𝐴</m:t>
                          </m:r>
                          <m:r>
                            <a:rPr lang="en-US" b="0" i="1" smtClean="0">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𝑉</m:t>
                          </m:r>
                          <m:r>
                            <a:rPr lang="en-US" b="0" i="1" smtClean="0">
                              <a:solidFill>
                                <a:srgbClr val="FFFFFF"/>
                              </a:solidFill>
                              <a:latin typeface="Cambria Math" panose="02040503050406030204" pitchFamily="18" charset="0"/>
                              <a:ea typeface="Cambria Math" panose="02040503050406030204" pitchFamily="18" charset="0"/>
                            </a:rPr>
                            <m:t>)</m:t>
                          </m:r>
                          <m:d>
                            <m:dPr>
                              <m:begChr m:val="["/>
                              <m:endChr m:val="]"/>
                              <m:ctrlPr>
                                <a:rPr lang="en-US" b="0" i="1" smtClean="0">
                                  <a:solidFill>
                                    <a:srgbClr val="FFFFFF"/>
                                  </a:solidFill>
                                  <a:latin typeface="Cambria Math" panose="02040503050406030204" pitchFamily="18" charset="0"/>
                                  <a:ea typeface="Cambria Math" panose="02040503050406030204" pitchFamily="18" charset="0"/>
                                </a:rPr>
                              </m:ctrlPr>
                            </m:dPr>
                            <m:e>
                              <m:f>
                                <m:fPr>
                                  <m:ctrlPr>
                                    <a:rPr lang="en-US" i="1">
                                      <a:solidFill>
                                        <a:srgbClr val="FFFFFF"/>
                                      </a:solidFill>
                                      <a:latin typeface="Cambria Math" panose="02040503050406030204" pitchFamily="18" charset="0"/>
                                      <a:ea typeface="Cambria Math" panose="02040503050406030204" pitchFamily="18" charset="0"/>
                                    </a:rPr>
                                  </m:ctrlPr>
                                </m:fPr>
                                <m:num>
                                  <m:r>
                                    <a:rPr lang="en-US" i="1">
                                      <a:solidFill>
                                        <a:srgbClr val="FFFFFF"/>
                                      </a:solidFill>
                                      <a:latin typeface="Cambria Math" panose="02040503050406030204" pitchFamily="18" charset="0"/>
                                    </a:rPr>
                                    <m:t>𝐴</m:t>
                                  </m:r>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e>
                                  </m:d>
                                </m:num>
                                <m:den>
                                  <m:r>
                                    <a:rPr lang="en-US" i="1">
                                      <a:solidFill>
                                        <a:srgbClr val="FFFFFF"/>
                                      </a:solidFill>
                                      <a:latin typeface="Cambria Math" panose="02040503050406030204" pitchFamily="18" charset="0"/>
                                      <a:ea typeface="Cambria Math" panose="02040503050406030204" pitchFamily="18" charset="0"/>
                                    </a:rPr>
                                    <m:t>𝐴</m:t>
                                  </m:r>
                                  <m:d>
                                    <m:dPr>
                                      <m:ctrlPr>
                                        <a:rPr lang="en-US" i="1">
                                          <a:solidFill>
                                            <a:srgbClr val="FFFFFF"/>
                                          </a:solidFill>
                                          <a:latin typeface="Cambria Math" panose="02040503050406030204" pitchFamily="18" charset="0"/>
                                          <a:ea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𝑉</m:t>
                                      </m:r>
                                    </m:e>
                                  </m:d>
                                </m:den>
                              </m:f>
                              <m:r>
                                <a:rPr lang="en-US" i="1">
                                  <a:solidFill>
                                    <a:srgbClr val="FFFFFF"/>
                                  </a:solidFill>
                                  <a:latin typeface="Cambria Math" panose="02040503050406030204" pitchFamily="18" charset="0"/>
                                  <a:ea typeface="Cambria Math" panose="02040503050406030204" pitchFamily="18" charset="0"/>
                                </a:rPr>
                                <m:t>−</m:t>
                              </m:r>
                              <m:f>
                                <m:fPr>
                                  <m:ctrlPr>
                                    <a:rPr lang="en-US" i="1">
                                      <a:solidFill>
                                        <a:srgbClr val="FFFFFF"/>
                                      </a:solidFill>
                                      <a:latin typeface="Cambria Math" panose="02040503050406030204" pitchFamily="18" charset="0"/>
                                      <a:ea typeface="Cambria Math" panose="02040503050406030204" pitchFamily="18" charset="0"/>
                                    </a:rPr>
                                  </m:ctrlPr>
                                </m:fPr>
                                <m:num>
                                  <m:r>
                                    <a:rPr lang="en-US" i="1">
                                      <a:solidFill>
                                        <a:srgbClr val="FFFFFF"/>
                                      </a:solidFill>
                                      <a:latin typeface="Cambria Math" panose="02040503050406030204" pitchFamily="18" charset="0"/>
                                      <a:ea typeface="Cambria Math" panose="02040503050406030204" pitchFamily="18" charset="0"/>
                                    </a:rPr>
                                    <m:t>𝐴</m:t>
                                  </m:r>
                                  <m:d>
                                    <m:dPr>
                                      <m:ctrlPr>
                                        <a:rPr lang="en-US" i="1">
                                          <a:solidFill>
                                            <a:srgbClr val="FFFFFF"/>
                                          </a:solidFill>
                                          <a:latin typeface="Cambria Math" panose="02040503050406030204" pitchFamily="18" charset="0"/>
                                          <a:ea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r>
                                        <a:rPr lang="el-GR" i="1">
                                          <a:solidFill>
                                            <a:srgbClr val="FFFFFF"/>
                                          </a:solidFill>
                                          <a:latin typeface="Cambria Math" panose="02040503050406030204" pitchFamily="18" charset="0"/>
                                          <a:ea typeface="Cambria Math" panose="02040503050406030204" pitchFamily="18" charset="0"/>
                                        </a:rPr>
                                        <m:t> </m:t>
                                      </m:r>
                                    </m:e>
                                  </m:d>
                                </m:num>
                                <m:den>
                                  <m:r>
                                    <a:rPr lang="en-US" i="1">
                                      <a:solidFill>
                                        <a:srgbClr val="FFFFFF"/>
                                      </a:solidFill>
                                      <a:latin typeface="Cambria Math" panose="02040503050406030204" pitchFamily="18" charset="0"/>
                                      <a:ea typeface="Cambria Math" panose="02040503050406030204" pitchFamily="18" charset="0"/>
                                    </a:rPr>
                                    <m:t>𝐴</m:t>
                                  </m:r>
                                  <m:r>
                                    <a:rPr lang="en-US" i="1">
                                      <a:solidFill>
                                        <a:srgbClr val="FFFFFF"/>
                                      </a:solidFill>
                                      <a:latin typeface="Cambria Math" panose="02040503050406030204" pitchFamily="18" charset="0"/>
                                      <a:ea typeface="Cambria Math" panose="02040503050406030204" pitchFamily="18" charset="0"/>
                                    </a:rPr>
                                    <m:t>(</m:t>
                                  </m:r>
                                  <m:r>
                                    <a:rPr lang="en-US" i="1">
                                      <a:solidFill>
                                        <a:srgbClr val="FFFFFF"/>
                                      </a:solidFill>
                                      <a:latin typeface="Cambria Math" panose="02040503050406030204" pitchFamily="18" charset="0"/>
                                      <a:ea typeface="Cambria Math" panose="02040503050406030204" pitchFamily="18" charset="0"/>
                                    </a:rPr>
                                    <m:t>𝑉</m:t>
                                  </m:r>
                                  <m:r>
                                    <a:rPr lang="en-US" i="1">
                                      <a:solidFill>
                                        <a:srgbClr val="FFFFFF"/>
                                      </a:solidFill>
                                      <a:latin typeface="Cambria Math" panose="02040503050406030204" pitchFamily="18" charset="0"/>
                                      <a:ea typeface="Cambria Math" panose="02040503050406030204" pitchFamily="18" charset="0"/>
                                    </a:rPr>
                                    <m:t>)</m:t>
                                  </m:r>
                                </m:den>
                              </m:f>
                            </m:e>
                          </m:d>
                        </m:sup>
                      </m:sSup>
                    </m:oMath>
                  </m:oMathPara>
                </a14:m>
                <a:endParaRPr lang="en-US" dirty="0">
                  <a:solidFill>
                    <a:srgbClr val="FFFFFF"/>
                  </a:solidFill>
                </a:endParaRPr>
              </a:p>
              <a:p>
                <a:pPr marL="0" indent="0">
                  <a:buNone/>
                </a:pPr>
                <a:endParaRPr lang="en-US" dirty="0">
                  <a:solidFill>
                    <a:srgbClr val="FFFFFF"/>
                  </a:solidFill>
                </a:endParaRPr>
              </a:p>
            </p:txBody>
          </p:sp>
        </mc:Choice>
        <mc:Fallback xmlns="">
          <p:sp>
            <p:nvSpPr>
              <p:cNvPr id="20" name="Content Placeholder 19">
                <a:extLst>
                  <a:ext uri="{FF2B5EF4-FFF2-40B4-BE49-F238E27FC236}">
                    <a16:creationId xmlns:a16="http://schemas.microsoft.com/office/drawing/2014/main" id="{999AD0E7-57D4-8042-AED5-89B87949498A}"/>
                  </a:ext>
                </a:extLst>
              </p:cNvPr>
              <p:cNvSpPr>
                <a:spLocks noGrp="1" noRot="1" noChangeAspect="1" noMove="1" noResize="1" noEditPoints="1" noAdjustHandles="1" noChangeArrowheads="1" noChangeShapeType="1" noTextEdit="1"/>
              </p:cNvSpPr>
              <p:nvPr>
                <p:ph idx="1"/>
              </p:nvPr>
            </p:nvSpPr>
            <p:spPr>
              <a:xfrm>
                <a:off x="838199" y="1559170"/>
                <a:ext cx="10755923" cy="4933706"/>
              </a:xfrm>
              <a:blipFill>
                <a:blip r:embed="rId3"/>
                <a:stretch>
                  <a:fillRect l="-943" r="-94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D1CFC425-9EA8-814B-A894-4A2C5CCAD23C}"/>
              </a:ext>
            </a:extLst>
          </p:cNvPr>
          <p:cNvSpPr>
            <a:spLocks noGrp="1"/>
          </p:cNvSpPr>
          <p:nvPr>
            <p:ph type="dt" sz="half" idx="10"/>
          </p:nvPr>
        </p:nvSpPr>
        <p:spPr/>
        <p:txBody>
          <a:bodyPr vert="horz" lIns="91440" tIns="45720" rIns="91440" bIns="45720" rtlCol="0" anchor="ctr">
            <a:normAutofit/>
          </a:bodyPr>
          <a:lstStyle/>
          <a:p>
            <a:pPr>
              <a:spcAft>
                <a:spcPts val="600"/>
              </a:spcAft>
              <a:defRPr/>
            </a:pPr>
            <a:fld id="{0C2CCE5F-E5A7-DC46-9421-3C251156A34E}" type="datetime1">
              <a:rPr lang="en-US">
                <a:solidFill>
                  <a:srgbClr val="FFFFFF"/>
                </a:solidFill>
              </a:rPr>
              <a:pPr>
                <a:spcAft>
                  <a:spcPts val="600"/>
                </a:spcAft>
                <a:defRPr/>
              </a:pPr>
              <a:t>5/7/20</a:t>
            </a:fld>
            <a:endParaRPr lang="en-US">
              <a:solidFill>
                <a:srgbClr val="FFFFFF"/>
              </a:solidFill>
            </a:endParaRPr>
          </a:p>
        </p:txBody>
      </p:sp>
      <p:sp>
        <p:nvSpPr>
          <p:cNvPr id="6" name="Footer Placeholder 5">
            <a:extLst>
              <a:ext uri="{FF2B5EF4-FFF2-40B4-BE49-F238E27FC236}">
                <a16:creationId xmlns:a16="http://schemas.microsoft.com/office/drawing/2014/main" id="{900CDF8B-8322-D44D-8DE5-6BFD8E442A16}"/>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a:solidFill>
                  <a:srgbClr val="FFFFFF"/>
                </a:solidFill>
              </a:rPr>
              <a:t>Sean MacBride Thesis Defense</a:t>
            </a:r>
          </a:p>
        </p:txBody>
      </p:sp>
      <p:sp>
        <p:nvSpPr>
          <p:cNvPr id="7" name="Slide Number Placeholder 6">
            <a:extLst>
              <a:ext uri="{FF2B5EF4-FFF2-40B4-BE49-F238E27FC236}">
                <a16:creationId xmlns:a16="http://schemas.microsoft.com/office/drawing/2014/main" id="{48515384-4AC8-AA43-B3EA-5F099A1FACFB}"/>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3618D43-1850-8444-814C-802B8B777D19}" type="slidenum">
              <a:rPr lang="en-US">
                <a:solidFill>
                  <a:srgbClr val="FFFFFF"/>
                </a:solidFill>
              </a:rPr>
              <a:pPr>
                <a:spcAft>
                  <a:spcPts val="600"/>
                </a:spcAft>
                <a:defRPr/>
              </a:pPr>
              <a:t>11</a:t>
            </a:fld>
            <a:endParaRPr lang="en-US">
              <a:solidFill>
                <a:srgbClr val="FFFFFF"/>
              </a:solidFill>
            </a:endParaRPr>
          </a:p>
        </p:txBody>
      </p:sp>
    </p:spTree>
    <p:extLst>
      <p:ext uri="{BB962C8B-B14F-4D97-AF65-F5344CB8AC3E}">
        <p14:creationId xmlns:p14="http://schemas.microsoft.com/office/powerpoint/2010/main" val="3945502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8537-0E4E-2045-80DB-B4757F1D6122}"/>
              </a:ext>
            </a:extLst>
          </p:cNvPr>
          <p:cNvSpPr>
            <a:spLocks noGrp="1"/>
          </p:cNvSpPr>
          <p:nvPr>
            <p:ph type="title"/>
          </p:nvPr>
        </p:nvSpPr>
        <p:spPr/>
        <p:txBody>
          <a:bodyPr/>
          <a:lstStyle/>
          <a:p>
            <a:r>
              <a:rPr lang="en-US" dirty="0"/>
              <a:t>Modeling extinction of Balmer decrement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389A0-BDC9-CC4B-B604-D7CD8081E14C}"/>
                  </a:ext>
                </a:extLst>
              </p:cNvPr>
              <p:cNvSpPr>
                <a:spLocks noGrp="1"/>
              </p:cNvSpPr>
              <p:nvPr>
                <p:ph sz="half" idx="1"/>
              </p:nvPr>
            </p:nvSpPr>
            <p:spPr>
              <a:xfrm>
                <a:off x="522318" y="1825625"/>
                <a:ext cx="6429467" cy="4351338"/>
              </a:xfrm>
            </p:spPr>
            <p:txBody>
              <a:bodyPr anchor="ctr">
                <a:normAutofit/>
              </a:bodyPr>
              <a:lstStyle/>
              <a:p>
                <a:r>
                  <a:rPr lang="en-US" dirty="0"/>
                  <a:t>Using </a:t>
                </a:r>
                <a14:m>
                  <m:oMath xmlns:m="http://schemas.openxmlformats.org/officeDocument/2006/math">
                    <m:sSub>
                      <m:sSubPr>
                        <m:ctrlPr>
                          <a:rPr lang="en-US" i="1">
                            <a:solidFill>
                              <a:srgbClr val="FFFFFF"/>
                            </a:solidFill>
                            <a:latin typeface="Cambria Math" panose="02040503050406030204" pitchFamily="18" charset="0"/>
                          </a:rPr>
                        </m:ctrlPr>
                      </m:sSubPr>
                      <m:e>
                        <m:r>
                          <a:rPr lang="en-US" i="1">
                            <a:solidFill>
                              <a:srgbClr val="FFFFFF"/>
                            </a:solidFill>
                            <a:latin typeface="Cambria Math" panose="02040503050406030204" pitchFamily="18" charset="0"/>
                          </a:rPr>
                          <m:t>𝑅</m:t>
                        </m:r>
                      </m:e>
                      <m:sub>
                        <m:r>
                          <a:rPr lang="en-US" i="1">
                            <a:solidFill>
                              <a:srgbClr val="FFFFFF"/>
                            </a:solidFill>
                            <a:latin typeface="Cambria Math" panose="02040503050406030204" pitchFamily="18" charset="0"/>
                          </a:rPr>
                          <m:t>𝑉</m:t>
                        </m:r>
                      </m:sub>
                    </m:sSub>
                    <m:r>
                      <a:rPr lang="en-US" i="1">
                        <a:solidFill>
                          <a:srgbClr val="FFFFFF"/>
                        </a:solidFill>
                        <a:latin typeface="Cambria Math" panose="02040503050406030204" pitchFamily="18" charset="0"/>
                      </a:rPr>
                      <m:t>=</m:t>
                    </m:r>
                    <m:f>
                      <m:fPr>
                        <m:ctrlPr>
                          <a:rPr lang="en-US" i="1">
                            <a:solidFill>
                              <a:srgbClr val="FFFFFF"/>
                            </a:solidFill>
                            <a:latin typeface="Cambria Math" panose="02040503050406030204" pitchFamily="18" charset="0"/>
                          </a:rPr>
                        </m:ctrlPr>
                      </m:fPr>
                      <m:num>
                        <m:r>
                          <a:rPr lang="en-US" i="1">
                            <a:solidFill>
                              <a:srgbClr val="FFFFFF"/>
                            </a:solidFill>
                            <a:latin typeface="Cambria Math" panose="02040503050406030204" pitchFamily="18" charset="0"/>
                          </a:rPr>
                          <m:t>𝐴</m:t>
                        </m:r>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𝑉</m:t>
                        </m:r>
                        <m:r>
                          <a:rPr lang="en-US" i="1">
                            <a:solidFill>
                              <a:srgbClr val="FFFFFF"/>
                            </a:solidFill>
                            <a:latin typeface="Cambria Math" panose="02040503050406030204" pitchFamily="18" charset="0"/>
                          </a:rPr>
                          <m:t>)</m:t>
                        </m:r>
                      </m:num>
                      <m:den>
                        <m:r>
                          <a:rPr lang="en-US" i="1">
                            <a:solidFill>
                              <a:srgbClr val="FFFFFF"/>
                            </a:solidFill>
                            <a:latin typeface="Cambria Math" panose="02040503050406030204" pitchFamily="18" charset="0"/>
                          </a:rPr>
                          <m:t>𝐸</m:t>
                        </m:r>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𝐵</m:t>
                        </m:r>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𝑉</m:t>
                        </m:r>
                        <m:r>
                          <a:rPr lang="en-US" i="1">
                            <a:solidFill>
                              <a:srgbClr val="FFFFFF"/>
                            </a:solidFill>
                            <a:latin typeface="Cambria Math" panose="02040503050406030204" pitchFamily="18" charset="0"/>
                          </a:rPr>
                          <m:t>)</m:t>
                        </m:r>
                      </m:den>
                    </m:f>
                  </m:oMath>
                </a14:m>
                <a:r>
                  <a:rPr lang="en-US" dirty="0"/>
                  <a:t>, model becomes</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rPr>
                        <m:t>𝐵𝐷</m:t>
                      </m:r>
                      <m:r>
                        <a:rPr lang="en-US" b="0" i="1" smtClean="0">
                          <a:solidFill>
                            <a:srgbClr val="FFFFFF"/>
                          </a:solidFill>
                          <a:latin typeface="Cambria Math" panose="02040503050406030204" pitchFamily="18" charset="0"/>
                          <a:ea typeface="Cambria Math" panose="02040503050406030204" pitchFamily="18" charset="0"/>
                        </a:rPr>
                        <m:t>=</m:t>
                      </m:r>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𝐵𝐷</m:t>
                          </m:r>
                        </m:e>
                        <m:sub>
                          <m:r>
                            <a:rPr lang="en-US" i="1">
                              <a:solidFill>
                                <a:srgbClr val="FFFFFF"/>
                              </a:solidFill>
                              <a:latin typeface="Cambria Math" panose="02040503050406030204" pitchFamily="18" charset="0"/>
                              <a:ea typeface="Cambria Math" panose="02040503050406030204" pitchFamily="18" charset="0"/>
                            </a:rPr>
                            <m:t>0</m:t>
                          </m:r>
                        </m:sub>
                      </m:sSub>
                      <m:sSup>
                        <m:sSupPr>
                          <m:ctrlPr>
                            <a:rPr lang="en-US" i="1">
                              <a:solidFill>
                                <a:srgbClr val="FFFFFF"/>
                              </a:solidFill>
                              <a:latin typeface="Cambria Math" panose="02040503050406030204" pitchFamily="18" charset="0"/>
                              <a:ea typeface="Cambria Math" panose="02040503050406030204" pitchFamily="18" charset="0"/>
                            </a:rPr>
                          </m:ctrlPr>
                        </m:sSupPr>
                        <m:e>
                          <m:r>
                            <a:rPr lang="en-US" i="1">
                              <a:solidFill>
                                <a:srgbClr val="FFFFFF"/>
                              </a:solidFill>
                              <a:latin typeface="Cambria Math" panose="02040503050406030204" pitchFamily="18" charset="0"/>
                              <a:ea typeface="Cambria Math" panose="02040503050406030204" pitchFamily="18" charset="0"/>
                            </a:rPr>
                            <m:t>10</m:t>
                          </m:r>
                        </m:e>
                        <m:sup>
                          <m:r>
                            <a:rPr lang="en-US" i="1">
                              <a:solidFill>
                                <a:srgbClr val="FFFFFF"/>
                              </a:solidFill>
                              <a:latin typeface="Cambria Math" panose="02040503050406030204" pitchFamily="18" charset="0"/>
                              <a:ea typeface="Cambria Math" panose="02040503050406030204" pitchFamily="18" charset="0"/>
                            </a:rPr>
                            <m:t>−0.4×</m:t>
                          </m:r>
                          <m:r>
                            <a:rPr lang="en-US" b="0" i="1" smtClean="0">
                              <a:solidFill>
                                <a:srgbClr val="FFFFFF"/>
                              </a:solidFill>
                              <a:latin typeface="Cambria Math" panose="02040503050406030204" pitchFamily="18" charset="0"/>
                              <a:ea typeface="Cambria Math" panose="02040503050406030204" pitchFamily="18" charset="0"/>
                            </a:rPr>
                            <m:t>𝐸</m:t>
                          </m:r>
                          <m:r>
                            <a:rPr lang="en-US" i="1">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𝐵</m:t>
                          </m:r>
                          <m:r>
                            <a:rPr lang="en-US" b="0" i="1" smtClean="0">
                              <a:solidFill>
                                <a:srgbClr val="FFFFFF"/>
                              </a:solidFill>
                              <a:latin typeface="Cambria Math" panose="02040503050406030204" pitchFamily="18" charset="0"/>
                              <a:ea typeface="Cambria Math" panose="02040503050406030204" pitchFamily="18" charset="0"/>
                            </a:rPr>
                            <m:t>−</m:t>
                          </m:r>
                          <m:r>
                            <a:rPr lang="en-US" i="1">
                              <a:solidFill>
                                <a:srgbClr val="FFFFFF"/>
                              </a:solidFill>
                              <a:latin typeface="Cambria Math" panose="02040503050406030204" pitchFamily="18" charset="0"/>
                              <a:ea typeface="Cambria Math" panose="02040503050406030204" pitchFamily="18" charset="0"/>
                            </a:rPr>
                            <m:t>𝑉</m:t>
                          </m:r>
                          <m:r>
                            <a:rPr lang="en-US" i="1">
                              <a:solidFill>
                                <a:srgbClr val="FFFFFF"/>
                              </a:solidFill>
                              <a:latin typeface="Cambria Math" panose="02040503050406030204" pitchFamily="18" charset="0"/>
                              <a:ea typeface="Cambria Math" panose="02040503050406030204" pitchFamily="18" charset="0"/>
                            </a:rPr>
                            <m:t>)×</m:t>
                          </m:r>
                          <m:sSub>
                            <m:sSubPr>
                              <m:ctrlPr>
                                <a:rPr lang="en-US" i="1">
                                  <a:solidFill>
                                    <a:srgbClr val="FFFFFF"/>
                                  </a:solidFill>
                                  <a:latin typeface="Cambria Math" panose="02040503050406030204" pitchFamily="18" charset="0"/>
                                </a:rPr>
                              </m:ctrlPr>
                            </m:sSubPr>
                            <m:e>
                              <m:r>
                                <a:rPr lang="en-US" i="1">
                                  <a:solidFill>
                                    <a:srgbClr val="FFFFFF"/>
                                  </a:solidFill>
                                  <a:latin typeface="Cambria Math" panose="02040503050406030204" pitchFamily="18" charset="0"/>
                                </a:rPr>
                                <m:t>𝑅</m:t>
                              </m:r>
                            </m:e>
                            <m:sub>
                              <m:r>
                                <a:rPr lang="en-US" i="1">
                                  <a:solidFill>
                                    <a:srgbClr val="FFFFFF"/>
                                  </a:solidFill>
                                  <a:latin typeface="Cambria Math" panose="02040503050406030204" pitchFamily="18" charset="0"/>
                                </a:rPr>
                                <m:t>𝑉</m:t>
                              </m:r>
                            </m:sub>
                          </m:sSub>
                          <m:d>
                            <m:dPr>
                              <m:begChr m:val="["/>
                              <m:endChr m:val="]"/>
                              <m:ctrlPr>
                                <a:rPr lang="en-US" i="1">
                                  <a:solidFill>
                                    <a:srgbClr val="FFFFFF"/>
                                  </a:solidFill>
                                  <a:latin typeface="Cambria Math" panose="02040503050406030204" pitchFamily="18" charset="0"/>
                                  <a:ea typeface="Cambria Math" panose="02040503050406030204" pitchFamily="18" charset="0"/>
                                </a:rPr>
                              </m:ctrlPr>
                            </m:dPr>
                            <m:e>
                              <m:f>
                                <m:fPr>
                                  <m:ctrlPr>
                                    <a:rPr lang="en-US" i="1">
                                      <a:solidFill>
                                        <a:srgbClr val="FFFFFF"/>
                                      </a:solidFill>
                                      <a:latin typeface="Cambria Math" panose="02040503050406030204" pitchFamily="18" charset="0"/>
                                      <a:ea typeface="Cambria Math" panose="02040503050406030204" pitchFamily="18" charset="0"/>
                                    </a:rPr>
                                  </m:ctrlPr>
                                </m:fPr>
                                <m:num>
                                  <m:r>
                                    <a:rPr lang="en-US" i="1">
                                      <a:solidFill>
                                        <a:srgbClr val="FFFFFF"/>
                                      </a:solidFill>
                                      <a:latin typeface="Cambria Math" panose="02040503050406030204" pitchFamily="18" charset="0"/>
                                    </a:rPr>
                                    <m:t>𝐴</m:t>
                                  </m:r>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e>
                                  </m:d>
                                </m:num>
                                <m:den>
                                  <m:r>
                                    <a:rPr lang="en-US" i="1">
                                      <a:solidFill>
                                        <a:srgbClr val="FFFFFF"/>
                                      </a:solidFill>
                                      <a:latin typeface="Cambria Math" panose="02040503050406030204" pitchFamily="18" charset="0"/>
                                      <a:ea typeface="Cambria Math" panose="02040503050406030204" pitchFamily="18" charset="0"/>
                                    </a:rPr>
                                    <m:t>𝐴</m:t>
                                  </m:r>
                                  <m:d>
                                    <m:dPr>
                                      <m:ctrlPr>
                                        <a:rPr lang="en-US" i="1">
                                          <a:solidFill>
                                            <a:srgbClr val="FFFFFF"/>
                                          </a:solidFill>
                                          <a:latin typeface="Cambria Math" panose="02040503050406030204" pitchFamily="18" charset="0"/>
                                          <a:ea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𝑉</m:t>
                                      </m:r>
                                    </m:e>
                                  </m:d>
                                </m:den>
                              </m:f>
                              <m:r>
                                <a:rPr lang="en-US" b="0" i="1" smtClean="0">
                                  <a:solidFill>
                                    <a:srgbClr val="FFFFFF"/>
                                  </a:solidFill>
                                  <a:latin typeface="Cambria Math" panose="02040503050406030204" pitchFamily="18" charset="0"/>
                                  <a:ea typeface="Cambria Math" panose="02040503050406030204" pitchFamily="18" charset="0"/>
                                </a:rPr>
                                <m:t> </m:t>
                              </m:r>
                              <m:r>
                                <a:rPr lang="en-US" i="1">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 </m:t>
                              </m:r>
                              <m:f>
                                <m:fPr>
                                  <m:ctrlPr>
                                    <a:rPr lang="en-US" i="1">
                                      <a:solidFill>
                                        <a:srgbClr val="FFFFFF"/>
                                      </a:solidFill>
                                      <a:latin typeface="Cambria Math" panose="02040503050406030204" pitchFamily="18" charset="0"/>
                                      <a:ea typeface="Cambria Math" panose="02040503050406030204" pitchFamily="18" charset="0"/>
                                    </a:rPr>
                                  </m:ctrlPr>
                                </m:fPr>
                                <m:num>
                                  <m:r>
                                    <a:rPr lang="en-US" i="1">
                                      <a:solidFill>
                                        <a:srgbClr val="FFFFFF"/>
                                      </a:solidFill>
                                      <a:latin typeface="Cambria Math" panose="02040503050406030204" pitchFamily="18" charset="0"/>
                                      <a:ea typeface="Cambria Math" panose="02040503050406030204" pitchFamily="18" charset="0"/>
                                    </a:rPr>
                                    <m:t>𝐴</m:t>
                                  </m:r>
                                  <m:d>
                                    <m:dPr>
                                      <m:ctrlPr>
                                        <a:rPr lang="en-US" i="1">
                                          <a:solidFill>
                                            <a:srgbClr val="FFFFFF"/>
                                          </a:solidFill>
                                          <a:latin typeface="Cambria Math" panose="02040503050406030204" pitchFamily="18" charset="0"/>
                                          <a:ea typeface="Cambria Math" panose="02040503050406030204" pitchFamily="18" charset="0"/>
                                        </a:rPr>
                                      </m:ctrlPr>
                                    </m:dPr>
                                    <m:e>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r>
                                        <a:rPr lang="el-GR" i="1">
                                          <a:solidFill>
                                            <a:srgbClr val="FFFFFF"/>
                                          </a:solidFill>
                                          <a:latin typeface="Cambria Math" panose="02040503050406030204" pitchFamily="18" charset="0"/>
                                          <a:ea typeface="Cambria Math" panose="02040503050406030204" pitchFamily="18" charset="0"/>
                                        </a:rPr>
                                        <m:t> </m:t>
                                      </m:r>
                                    </m:e>
                                  </m:d>
                                </m:num>
                                <m:den>
                                  <m:r>
                                    <a:rPr lang="en-US" i="1">
                                      <a:solidFill>
                                        <a:srgbClr val="FFFFFF"/>
                                      </a:solidFill>
                                      <a:latin typeface="Cambria Math" panose="02040503050406030204" pitchFamily="18" charset="0"/>
                                      <a:ea typeface="Cambria Math" panose="02040503050406030204" pitchFamily="18" charset="0"/>
                                    </a:rPr>
                                    <m:t>𝐴</m:t>
                                  </m:r>
                                  <m:r>
                                    <a:rPr lang="en-US" i="1">
                                      <a:solidFill>
                                        <a:srgbClr val="FFFFFF"/>
                                      </a:solidFill>
                                      <a:latin typeface="Cambria Math" panose="02040503050406030204" pitchFamily="18" charset="0"/>
                                      <a:ea typeface="Cambria Math" panose="02040503050406030204" pitchFamily="18" charset="0"/>
                                    </a:rPr>
                                    <m:t>(</m:t>
                                  </m:r>
                                  <m:r>
                                    <a:rPr lang="en-US" i="1">
                                      <a:solidFill>
                                        <a:srgbClr val="FFFFFF"/>
                                      </a:solidFill>
                                      <a:latin typeface="Cambria Math" panose="02040503050406030204" pitchFamily="18" charset="0"/>
                                      <a:ea typeface="Cambria Math" panose="02040503050406030204" pitchFamily="18" charset="0"/>
                                    </a:rPr>
                                    <m:t>𝑉</m:t>
                                  </m:r>
                                  <m:r>
                                    <a:rPr lang="en-US" i="1">
                                      <a:solidFill>
                                        <a:srgbClr val="FFFFFF"/>
                                      </a:solidFill>
                                      <a:latin typeface="Cambria Math" panose="02040503050406030204" pitchFamily="18" charset="0"/>
                                      <a:ea typeface="Cambria Math" panose="02040503050406030204" pitchFamily="18" charset="0"/>
                                    </a:rPr>
                                    <m:t>)</m:t>
                                  </m:r>
                                </m:den>
                              </m:f>
                            </m:e>
                          </m:d>
                        </m:sup>
                      </m:sSup>
                    </m:oMath>
                  </m:oMathPara>
                </a14:m>
                <a:endParaRPr lang="en-US" dirty="0"/>
              </a:p>
              <a:p>
                <a:pPr marL="0" indent="0">
                  <a:buNone/>
                </a:pPr>
                <a:endParaRPr lang="en-US" sz="1200" dirty="0"/>
              </a:p>
              <a:p>
                <a:r>
                  <a:rPr lang="el-GR" dirty="0"/>
                  <a:t>λ</a:t>
                </a:r>
                <a:r>
                  <a:rPr lang="en-US" baseline="-25000" dirty="0"/>
                  <a:t>⍺</a:t>
                </a:r>
                <a:r>
                  <a:rPr lang="en-US" dirty="0"/>
                  <a:t>&gt;</a:t>
                </a:r>
                <a:r>
                  <a:rPr lang="en-US" dirty="0" err="1"/>
                  <a:t>λ</a:t>
                </a:r>
                <a:r>
                  <a:rPr lang="en-US" baseline="-25000" dirty="0"/>
                  <a:t>β</a:t>
                </a:r>
                <a:r>
                  <a:rPr lang="en-US" dirty="0"/>
                  <a:t>, so H⍺ is suppressed less than H</a:t>
                </a:r>
                <a:r>
                  <a:rPr lang="el-GR" dirty="0"/>
                  <a:t>β</a:t>
                </a:r>
                <a:endParaRPr lang="en-US" dirty="0"/>
              </a:p>
              <a:p>
                <a:r>
                  <a:rPr lang="en-US" dirty="0"/>
                  <a:t>Environments with higher extinction have higher observed Balmer decrement</a:t>
                </a:r>
              </a:p>
            </p:txBody>
          </p:sp>
        </mc:Choice>
        <mc:Fallback xmlns="">
          <p:sp>
            <p:nvSpPr>
              <p:cNvPr id="3" name="Content Placeholder 2">
                <a:extLst>
                  <a:ext uri="{FF2B5EF4-FFF2-40B4-BE49-F238E27FC236}">
                    <a16:creationId xmlns:a16="http://schemas.microsoft.com/office/drawing/2014/main" id="{28E389A0-BDC9-CC4B-B604-D7CD8081E14C}"/>
                  </a:ext>
                </a:extLst>
              </p:cNvPr>
              <p:cNvSpPr>
                <a:spLocks noGrp="1" noRot="1" noChangeAspect="1" noMove="1" noResize="1" noEditPoints="1" noAdjustHandles="1" noChangeArrowheads="1" noChangeShapeType="1" noTextEdit="1"/>
              </p:cNvSpPr>
              <p:nvPr>
                <p:ph sz="half" idx="1"/>
              </p:nvPr>
            </p:nvSpPr>
            <p:spPr>
              <a:xfrm>
                <a:off x="522318" y="1825625"/>
                <a:ext cx="6429467" cy="4351338"/>
              </a:xfrm>
              <a:blipFill>
                <a:blip r:embed="rId3"/>
                <a:stretch>
                  <a:fillRect l="-1578" r="-276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E9B4BCE-06D6-CF45-82E6-D15CA60B3A07}"/>
              </a:ext>
            </a:extLst>
          </p:cNvPr>
          <p:cNvSpPr>
            <a:spLocks noGrp="1"/>
          </p:cNvSpPr>
          <p:nvPr>
            <p:ph type="dt" sz="half" idx="10"/>
          </p:nvPr>
        </p:nvSpPr>
        <p:spPr/>
        <p:txBody>
          <a:bodyPr/>
          <a:lstStyle/>
          <a:p>
            <a:fld id="{0C2CCE5F-E5A7-DC46-9421-3C251156A34E}" type="datetime1">
              <a:rPr lang="en-US" smtClean="0"/>
              <a:t>5/7/20</a:t>
            </a:fld>
            <a:endParaRPr lang="en-US"/>
          </a:p>
        </p:txBody>
      </p:sp>
      <p:sp>
        <p:nvSpPr>
          <p:cNvPr id="6" name="Footer Placeholder 5">
            <a:extLst>
              <a:ext uri="{FF2B5EF4-FFF2-40B4-BE49-F238E27FC236}">
                <a16:creationId xmlns:a16="http://schemas.microsoft.com/office/drawing/2014/main" id="{165A638A-A534-0546-A40A-0A0E50844BDD}"/>
              </a:ext>
            </a:extLst>
          </p:cNvPr>
          <p:cNvSpPr>
            <a:spLocks noGrp="1"/>
          </p:cNvSpPr>
          <p:nvPr>
            <p:ph type="ftr" sz="quarter" idx="11"/>
          </p:nvPr>
        </p:nvSpPr>
        <p:spPr/>
        <p:txBody>
          <a:bodyPr/>
          <a:lstStyle/>
          <a:p>
            <a:r>
              <a:rPr lang="en-US"/>
              <a:t>Sean MacBride Thesis Defense</a:t>
            </a:r>
          </a:p>
        </p:txBody>
      </p:sp>
      <p:sp>
        <p:nvSpPr>
          <p:cNvPr id="7" name="Slide Number Placeholder 6">
            <a:extLst>
              <a:ext uri="{FF2B5EF4-FFF2-40B4-BE49-F238E27FC236}">
                <a16:creationId xmlns:a16="http://schemas.microsoft.com/office/drawing/2014/main" id="{BF50181D-3B56-1240-B285-C0D5544356FD}"/>
              </a:ext>
            </a:extLst>
          </p:cNvPr>
          <p:cNvSpPr>
            <a:spLocks noGrp="1"/>
          </p:cNvSpPr>
          <p:nvPr>
            <p:ph type="sldNum" sz="quarter" idx="12"/>
          </p:nvPr>
        </p:nvSpPr>
        <p:spPr/>
        <p:txBody>
          <a:bodyPr/>
          <a:lstStyle/>
          <a:p>
            <a:fld id="{53618D43-1850-8444-814C-802B8B777D19}" type="slidenum">
              <a:rPr lang="en-US" smtClean="0"/>
              <a:t>12</a:t>
            </a:fld>
            <a:endParaRPr lang="en-US"/>
          </a:p>
        </p:txBody>
      </p:sp>
      <p:pic>
        <p:nvPicPr>
          <p:cNvPr id="18" name="Content Placeholder 17" descr="A screenshot of a cell phone&#10;&#10;Description automatically generated">
            <a:extLst>
              <a:ext uri="{FF2B5EF4-FFF2-40B4-BE49-F238E27FC236}">
                <a16:creationId xmlns:a16="http://schemas.microsoft.com/office/drawing/2014/main" id="{60F78BC0-68A8-3F49-BC81-CC4D93870C79}"/>
              </a:ext>
            </a:extLst>
          </p:cNvPr>
          <p:cNvPicPr>
            <a:picLocks noGrp="1" noChangeAspect="1"/>
          </p:cNvPicPr>
          <p:nvPr>
            <p:ph sz="half" idx="2"/>
          </p:nvPr>
        </p:nvPicPr>
        <p:blipFill rotWithShape="1">
          <a:blip r:embed="rId4"/>
          <a:srcRect r="5086"/>
          <a:stretch/>
        </p:blipFill>
        <p:spPr>
          <a:xfrm>
            <a:off x="6896254" y="1819702"/>
            <a:ext cx="4773428" cy="4343400"/>
          </a:xfrm>
        </p:spPr>
      </p:pic>
    </p:spTree>
    <p:extLst>
      <p:ext uri="{BB962C8B-B14F-4D97-AF65-F5344CB8AC3E}">
        <p14:creationId xmlns:p14="http://schemas.microsoft.com/office/powerpoint/2010/main" val="392461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star filled sky&#10;&#10;Description automatically generated">
            <a:extLst>
              <a:ext uri="{FF2B5EF4-FFF2-40B4-BE49-F238E27FC236}">
                <a16:creationId xmlns:a16="http://schemas.microsoft.com/office/drawing/2014/main" id="{D1E88077-78F4-1F47-B585-7DD28C8A73D8}"/>
              </a:ext>
            </a:extLst>
          </p:cNvPr>
          <p:cNvPicPr>
            <a:picLocks noGrp="1" noChangeAspect="1"/>
          </p:cNvPicPr>
          <p:nvPr>
            <p:ph sz="half" idx="2"/>
          </p:nvPr>
        </p:nvPicPr>
        <p:blipFill rotWithShape="1">
          <a:blip r:embed="rId3"/>
          <a:srcRect t="19036" b="23272"/>
          <a:stretch/>
        </p:blipFill>
        <p:spPr>
          <a:xfrm>
            <a:off x="20" y="10"/>
            <a:ext cx="12191980" cy="6857990"/>
          </a:xfrm>
          <a:prstGeom prst="rect">
            <a:avLst/>
          </a:prstGeom>
        </p:spPr>
      </p:pic>
    </p:spTree>
    <p:extLst>
      <p:ext uri="{BB962C8B-B14F-4D97-AF65-F5344CB8AC3E}">
        <p14:creationId xmlns:p14="http://schemas.microsoft.com/office/powerpoint/2010/main" val="3580570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0" descr="https://apod.nasa.gov/apod/ap190629.html">
            <a:extLst>
              <a:ext uri="{FF2B5EF4-FFF2-40B4-BE49-F238E27FC236}">
                <a16:creationId xmlns:a16="http://schemas.microsoft.com/office/drawing/2014/main" id="{BC290A97-76D2-C341-9374-945BC1B28D69}"/>
              </a:ext>
            </a:extLst>
          </p:cNvPr>
          <p:cNvPicPr>
            <a:picLocks noChangeAspect="1"/>
          </p:cNvPicPr>
          <p:nvPr/>
        </p:nvPicPr>
        <p:blipFill rotWithShape="1">
          <a:blip r:embed="rId3">
            <a:alphaModFix/>
          </a:blip>
          <a:srcRect t="11066" b="19703"/>
          <a:stretch/>
        </p:blipFill>
        <p:spPr>
          <a:xfrm>
            <a:off x="20" y="10"/>
            <a:ext cx="12191980" cy="6857990"/>
          </a:xfrm>
          <a:prstGeom prst="rect">
            <a:avLst/>
          </a:prstGeom>
        </p:spPr>
      </p:pic>
    </p:spTree>
    <p:extLst>
      <p:ext uri="{BB962C8B-B14F-4D97-AF65-F5344CB8AC3E}">
        <p14:creationId xmlns:p14="http://schemas.microsoft.com/office/powerpoint/2010/main" val="625754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6A22-B7F8-7244-B6EC-AD11FAE65AE0}"/>
              </a:ext>
            </a:extLst>
          </p:cNvPr>
          <p:cNvSpPr>
            <a:spLocks noGrp="1"/>
          </p:cNvSpPr>
          <p:nvPr>
            <p:ph type="title"/>
          </p:nvPr>
        </p:nvSpPr>
        <p:spPr/>
        <p:txBody>
          <a:bodyPr/>
          <a:lstStyle/>
          <a:p>
            <a:r>
              <a:rPr lang="en-US" dirty="0"/>
              <a:t>Balmer decrement as a tracer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33AFA-1969-6744-8F57-9CC03B45DA87}"/>
                  </a:ext>
                </a:extLst>
              </p:cNvPr>
              <p:cNvSpPr>
                <a:spLocks noGrp="1"/>
              </p:cNvSpPr>
              <p:nvPr>
                <p:ph idx="1"/>
              </p:nvPr>
            </p:nvSpPr>
            <p:spPr/>
            <p:txBody>
              <a:bodyPr/>
              <a:lstStyle/>
              <a:p>
                <a14:m>
                  <m:oMath xmlns:m="http://schemas.openxmlformats.org/officeDocument/2006/math">
                    <m:f>
                      <m:fPr>
                        <m:ctrlPr>
                          <a:rPr lang="en-US" i="1">
                            <a:solidFill>
                              <a:srgbClr val="FFFFFF"/>
                            </a:solidFill>
                            <a:latin typeface="Cambria Math" panose="02040503050406030204" pitchFamily="18" charset="0"/>
                            <a:ea typeface="Cambria Math" panose="02040503050406030204" pitchFamily="18" charset="0"/>
                          </a:rPr>
                        </m:ctrlPr>
                      </m:fPr>
                      <m:num>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sub>
                        </m:sSub>
                      </m:den>
                    </m:f>
                  </m:oMath>
                </a14:m>
                <a:r>
                  <a:rPr lang="en-US" dirty="0"/>
                  <a:t> is modulated from intervening matter</a:t>
                </a:r>
              </a:p>
              <a:p>
                <a:r>
                  <a:rPr lang="en-US" dirty="0"/>
                  <a:t>Environmental effects on Balmer emission</a:t>
                </a:r>
              </a:p>
              <a:p>
                <a:pPr lvl="1"/>
                <a:r>
                  <a:rPr lang="en-US" dirty="0"/>
                  <a:t>Star forming galaxies</a:t>
                </a:r>
              </a:p>
              <a:p>
                <a:pPr lvl="2"/>
                <a:r>
                  <a:rPr lang="en-US" dirty="0"/>
                  <a:t>Minimal (&lt;1%) AGN contribution to Balmer emission</a:t>
                </a:r>
              </a:p>
              <a:p>
                <a:pPr lvl="1"/>
                <a:r>
                  <a:rPr lang="en-US" dirty="0"/>
                  <a:t>Active galactic nuclei (AGN)</a:t>
                </a:r>
              </a:p>
              <a:p>
                <a:pPr lvl="2"/>
                <a:r>
                  <a:rPr lang="en-US" dirty="0"/>
                  <a:t>Significant Balmer emission from galactic center</a:t>
                </a:r>
              </a:p>
              <a:p>
                <a:pPr lvl="1"/>
                <a:r>
                  <a:rPr lang="en-US" dirty="0"/>
                  <a:t>Passive galaxies</a:t>
                </a:r>
              </a:p>
              <a:p>
                <a:pPr lvl="2"/>
                <a:r>
                  <a:rPr lang="en-US" dirty="0"/>
                  <a:t>Weak Balmer emission</a:t>
                </a:r>
              </a:p>
              <a:p>
                <a:r>
                  <a:rPr lang="en-US" dirty="0"/>
                  <a:t>Balmer emission in star-forming galaxies traces intervening material</a:t>
                </a:r>
              </a:p>
            </p:txBody>
          </p:sp>
        </mc:Choice>
        <mc:Fallback xmlns="">
          <p:sp>
            <p:nvSpPr>
              <p:cNvPr id="3" name="Content Placeholder 2">
                <a:extLst>
                  <a:ext uri="{FF2B5EF4-FFF2-40B4-BE49-F238E27FC236}">
                    <a16:creationId xmlns:a16="http://schemas.microsoft.com/office/drawing/2014/main" id="{83F33AFA-1969-6744-8F57-9CC03B45DA87}"/>
                  </a:ext>
                </a:extLst>
              </p:cNvPr>
              <p:cNvSpPr>
                <a:spLocks noGrp="1" noRot="1" noChangeAspect="1" noMove="1" noResize="1" noEditPoints="1" noAdjustHandles="1" noChangeArrowheads="1" noChangeShapeType="1" noTextEdit="1"/>
              </p:cNvSpPr>
              <p:nvPr>
                <p:ph idx="1"/>
              </p:nvPr>
            </p:nvSpPr>
            <p:spPr>
              <a:blipFill>
                <a:blip r:embed="rId2"/>
                <a:stretch>
                  <a:fillRect l="-965" t="-5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803373C-22E2-F14D-B7CA-A9E331F4421B}"/>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20324C65-DE75-1546-AE8D-BAE6B692495A}"/>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B4012322-4737-DC44-8CA6-C574EBE88B1E}"/>
              </a:ext>
            </a:extLst>
          </p:cNvPr>
          <p:cNvSpPr>
            <a:spLocks noGrp="1"/>
          </p:cNvSpPr>
          <p:nvPr>
            <p:ph type="sldNum" sz="quarter" idx="12"/>
          </p:nvPr>
        </p:nvSpPr>
        <p:spPr/>
        <p:txBody>
          <a:bodyPr/>
          <a:lstStyle/>
          <a:p>
            <a:fld id="{53618D43-1850-8444-814C-802B8B777D19}" type="slidenum">
              <a:rPr lang="en-US" smtClean="0"/>
              <a:t>15</a:t>
            </a:fld>
            <a:endParaRPr lang="en-US"/>
          </a:p>
        </p:txBody>
      </p:sp>
      <p:pic>
        <p:nvPicPr>
          <p:cNvPr id="8" name="Picture 7" descr="A screenshot of a cell phone&#10;&#10;Description automatically generated">
            <a:extLst>
              <a:ext uri="{FF2B5EF4-FFF2-40B4-BE49-F238E27FC236}">
                <a16:creationId xmlns:a16="http://schemas.microsoft.com/office/drawing/2014/main" id="{D841623E-3226-274D-973B-CAE1A83757D7}"/>
              </a:ext>
            </a:extLst>
          </p:cNvPr>
          <p:cNvPicPr>
            <a:picLocks noChangeAspect="1"/>
          </p:cNvPicPr>
          <p:nvPr/>
        </p:nvPicPr>
        <p:blipFill>
          <a:blip r:embed="rId3"/>
          <a:stretch>
            <a:fillRect/>
          </a:stretch>
        </p:blipFill>
        <p:spPr>
          <a:xfrm>
            <a:off x="7645780" y="1690688"/>
            <a:ext cx="4394513" cy="2464968"/>
          </a:xfrm>
          <a:prstGeom prst="rect">
            <a:avLst/>
          </a:prstGeom>
        </p:spPr>
      </p:pic>
      <p:sp>
        <p:nvSpPr>
          <p:cNvPr id="9" name="Rectangle 8">
            <a:extLst>
              <a:ext uri="{FF2B5EF4-FFF2-40B4-BE49-F238E27FC236}">
                <a16:creationId xmlns:a16="http://schemas.microsoft.com/office/drawing/2014/main" id="{CEF1AE05-8F0C-B34D-A909-BF55D9649B99}"/>
              </a:ext>
            </a:extLst>
          </p:cNvPr>
          <p:cNvSpPr/>
          <p:nvPr/>
        </p:nvSpPr>
        <p:spPr>
          <a:xfrm>
            <a:off x="7645781" y="4155656"/>
            <a:ext cx="4394512" cy="646331"/>
          </a:xfrm>
          <a:prstGeom prst="rect">
            <a:avLst/>
          </a:prstGeom>
        </p:spPr>
        <p:txBody>
          <a:bodyPr wrap="square">
            <a:spAutoFit/>
          </a:bodyPr>
          <a:lstStyle/>
          <a:p>
            <a:pPr algn="ctr"/>
            <a:r>
              <a:rPr lang="en-US" sz="1200" dirty="0" err="1">
                <a:latin typeface="Times" pitchFamily="2" charset="0"/>
              </a:rPr>
              <a:t>Concas</a:t>
            </a:r>
            <a:r>
              <a:rPr lang="en-US" sz="1200" dirty="0">
                <a:latin typeface="Times" pitchFamily="2" charset="0"/>
              </a:rPr>
              <a:t>, Alice, and Paola </a:t>
            </a:r>
            <a:r>
              <a:rPr lang="en-US" sz="1200" dirty="0" err="1">
                <a:latin typeface="Times" pitchFamily="2" charset="0"/>
              </a:rPr>
              <a:t>Popesso</a:t>
            </a:r>
            <a:r>
              <a:rPr lang="en-US" sz="1200" dirty="0">
                <a:latin typeface="Times" pitchFamily="2" charset="0"/>
              </a:rPr>
              <a:t>. “A New Empirical Method to Estimate the Molecular Gas Mass in Galaxies.” </a:t>
            </a:r>
            <a:r>
              <a:rPr lang="en-US" sz="1200" i="1" dirty="0">
                <a:latin typeface="Times" pitchFamily="2" charset="0"/>
              </a:rPr>
              <a:t>Monthly Notices of the Royal Astronomical Society: Letters</a:t>
            </a:r>
            <a:r>
              <a:rPr lang="en-US" sz="1200" dirty="0">
                <a:latin typeface="Times" pitchFamily="2" charset="0"/>
              </a:rPr>
              <a:t>, vol. 486, no. 1, 2019</a:t>
            </a:r>
            <a:endParaRPr lang="en-US" sz="1200" dirty="0">
              <a:effectLst/>
              <a:latin typeface="Times" pitchFamily="2" charset="0"/>
            </a:endParaRPr>
          </a:p>
        </p:txBody>
      </p:sp>
    </p:spTree>
    <p:extLst>
      <p:ext uri="{BB962C8B-B14F-4D97-AF65-F5344CB8AC3E}">
        <p14:creationId xmlns:p14="http://schemas.microsoft.com/office/powerpoint/2010/main" val="16283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3B48-C54C-6C45-975A-DBD26DF0379F}"/>
              </a:ext>
            </a:extLst>
          </p:cNvPr>
          <p:cNvSpPr>
            <a:spLocks noGrp="1"/>
          </p:cNvSpPr>
          <p:nvPr>
            <p:ph type="title"/>
          </p:nvPr>
        </p:nvSpPr>
        <p:spPr>
          <a:xfrm>
            <a:off x="838200" y="365125"/>
            <a:ext cx="6254496" cy="1546053"/>
          </a:xfrm>
        </p:spPr>
        <p:txBody>
          <a:bodyPr>
            <a:normAutofit/>
          </a:bodyPr>
          <a:lstStyle/>
          <a:p>
            <a:r>
              <a:rPr lang="en-US" dirty="0"/>
              <a:t>Observations of cold molecular gas</a:t>
            </a:r>
          </a:p>
        </p:txBody>
      </p:sp>
      <mc:AlternateContent xmlns:mc="http://schemas.openxmlformats.org/markup-compatibility/2006" xmlns:a14="http://schemas.microsoft.com/office/drawing/2010/main">
        <mc:Choice Requires="a14">
          <p:sp>
            <p:nvSpPr>
              <p:cNvPr id="19" name="Content Placeholder 18">
                <a:extLst>
                  <a:ext uri="{FF2B5EF4-FFF2-40B4-BE49-F238E27FC236}">
                    <a16:creationId xmlns:a16="http://schemas.microsoft.com/office/drawing/2014/main" id="{647CF3D6-F0C0-DC4D-997B-A3FCD2165D37}"/>
                  </a:ext>
                </a:extLst>
              </p:cNvPr>
              <p:cNvSpPr>
                <a:spLocks noGrp="1"/>
              </p:cNvSpPr>
              <p:nvPr>
                <p:ph idx="1"/>
              </p:nvPr>
            </p:nvSpPr>
            <p:spPr>
              <a:xfrm>
                <a:off x="838200" y="2141838"/>
                <a:ext cx="6254496" cy="4039506"/>
              </a:xfrm>
            </p:spPr>
            <p:txBody>
              <a:bodyPr>
                <a:normAutofit/>
              </a:bodyPr>
              <a:lstStyle/>
              <a:p>
                <a:r>
                  <a:rPr lang="en-US" sz="2400" dirty="0"/>
                  <a:t>H</a:t>
                </a:r>
                <a:r>
                  <a:rPr lang="en-US" sz="2400" baseline="-25000" dirty="0"/>
                  <a:t>2</a:t>
                </a:r>
                <a:r>
                  <a:rPr lang="en-US" sz="2400" dirty="0"/>
                  <a:t> dominates the interstellar medium</a:t>
                </a:r>
              </a:p>
              <a:p>
                <a:r>
                  <a:rPr lang="en-US" sz="2400" dirty="0"/>
                  <a:t>Cold environment inhibits emission</a:t>
                </a:r>
              </a:p>
              <a:p>
                <a:r>
                  <a:rPr lang="en-US" sz="2400" dirty="0"/>
                  <a:t>CO</a:t>
                </a:r>
                <a:r>
                  <a:rPr lang="en-US" sz="2400" baseline="-25000" dirty="0"/>
                  <a:t>1→0</a:t>
                </a:r>
                <a:r>
                  <a:rPr lang="en-US" sz="2400" dirty="0"/>
                  <a:t> 2.6mm emission can be used as a proxy</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a:latin typeface="Cambria Math" panose="02040503050406030204" pitchFamily="18" charset="0"/>
                            </a:rPr>
                            <m:t>𝑀</m:t>
                          </m:r>
                        </m:e>
                        <m:sub>
                          <m:sSub>
                            <m:sSubPr>
                              <m:ctrlPr>
                                <a:rPr lang="en-US" sz="2400" i="1">
                                  <a:latin typeface="Cambria Math" panose="02040503050406030204" pitchFamily="18" charset="0"/>
                                </a:rPr>
                              </m:ctrlPr>
                            </m:sSubPr>
                            <m:e>
                              <m:r>
                                <a:rPr lang="en-US" sz="2400" b="0" i="1">
                                  <a:latin typeface="Cambria Math" panose="02040503050406030204" pitchFamily="18" charset="0"/>
                                </a:rPr>
                                <m:t>𝐻</m:t>
                              </m:r>
                            </m:e>
                            <m:sub>
                              <m:r>
                                <a:rPr lang="en-US" sz="2400" b="0" i="1">
                                  <a:latin typeface="Cambria Math" panose="02040503050406030204" pitchFamily="18" charset="0"/>
                                </a:rPr>
                                <m:t>2</m:t>
                              </m:r>
                            </m:sub>
                          </m:sSub>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𝛼</m:t>
                          </m:r>
                        </m:e>
                        <m:sub>
                          <m:r>
                            <a:rPr lang="en-US" sz="2400" b="0" i="1">
                              <a:latin typeface="Cambria Math" panose="02040503050406030204" pitchFamily="18" charset="0"/>
                            </a:rPr>
                            <m:t>𝐶𝑂</m:t>
                          </m:r>
                        </m:sub>
                      </m:sSub>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𝐿</m:t>
                          </m:r>
                        </m:e>
                        <m:sub>
                          <m:r>
                            <a:rPr lang="en-US" sz="2400" i="1">
                              <a:latin typeface="Cambria Math" panose="02040503050406030204" pitchFamily="18" charset="0"/>
                            </a:rPr>
                            <m:t>𝐶𝑂</m:t>
                          </m:r>
                        </m:sub>
                      </m:sSub>
                    </m:oMath>
                  </m:oMathPara>
                </a14:m>
                <a:endParaRPr lang="en-US" sz="2400" dirty="0"/>
              </a:p>
              <a:p>
                <a:r>
                  <a:rPr lang="en-US" sz="2400" dirty="0"/>
                  <a:t>Correction factor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𝐶𝑂</m:t>
                        </m:r>
                      </m:sub>
                    </m:sSub>
                  </m:oMath>
                </a14:m>
                <a:r>
                  <a:rPr lang="en-US" sz="2400" dirty="0"/>
                  <a:t> accounts for metallicity and ionizing radiation effects</a:t>
                </a:r>
              </a:p>
              <a:p>
                <a:r>
                  <a:rPr lang="en-US" sz="2400" dirty="0"/>
                  <a:t>Observations using IRAM 30m telescope</a:t>
                </a:r>
              </a:p>
              <a:p>
                <a:r>
                  <a:rPr lang="en-US" sz="2400" dirty="0" err="1"/>
                  <a:t>xCOLD</a:t>
                </a:r>
                <a:r>
                  <a:rPr lang="en-US" sz="2400" dirty="0"/>
                  <a:t> GASS – Legacy survey of CO emission</a:t>
                </a:r>
              </a:p>
            </p:txBody>
          </p:sp>
        </mc:Choice>
        <mc:Fallback xmlns="">
          <p:sp>
            <p:nvSpPr>
              <p:cNvPr id="19" name="Content Placeholder 18">
                <a:extLst>
                  <a:ext uri="{FF2B5EF4-FFF2-40B4-BE49-F238E27FC236}">
                    <a16:creationId xmlns:a16="http://schemas.microsoft.com/office/drawing/2014/main" id="{647CF3D6-F0C0-DC4D-997B-A3FCD2165D37}"/>
                  </a:ext>
                </a:extLst>
              </p:cNvPr>
              <p:cNvSpPr>
                <a:spLocks noGrp="1" noRot="1" noChangeAspect="1" noMove="1" noResize="1" noEditPoints="1" noAdjustHandles="1" noChangeArrowheads="1" noChangeShapeType="1" noTextEdit="1"/>
              </p:cNvSpPr>
              <p:nvPr>
                <p:ph idx="1"/>
              </p:nvPr>
            </p:nvSpPr>
            <p:spPr>
              <a:xfrm>
                <a:off x="838200" y="2141838"/>
                <a:ext cx="6254496" cy="4039506"/>
              </a:xfrm>
              <a:blipFill>
                <a:blip r:embed="rId2"/>
                <a:stretch>
                  <a:fillRect l="-1217" t="-219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BA611FF-7954-8B41-AEE1-01D77F36815F}"/>
              </a:ext>
            </a:extLst>
          </p:cNvPr>
          <p:cNvSpPr>
            <a:spLocks noGrp="1"/>
          </p:cNvSpPr>
          <p:nvPr>
            <p:ph type="dt" sz="half" idx="10"/>
          </p:nvPr>
        </p:nvSpPr>
        <p:spPr>
          <a:xfrm>
            <a:off x="838200" y="6356350"/>
            <a:ext cx="2362200" cy="365125"/>
          </a:xfrm>
        </p:spPr>
        <p:txBody>
          <a:bodyPr>
            <a:normAutofit/>
          </a:bodyPr>
          <a:lstStyle/>
          <a:p>
            <a:pPr>
              <a:spcAft>
                <a:spcPts val="600"/>
              </a:spcAft>
            </a:pPr>
            <a:fld id="{0C2CCE5F-E5A7-DC46-9421-3C251156A34E}" type="datetime1">
              <a:rPr lang="en-US">
                <a:solidFill>
                  <a:schemeClr val="tx1">
                    <a:alpha val="80000"/>
                  </a:schemeClr>
                </a:solidFill>
              </a:rPr>
              <a:pPr>
                <a:spcAft>
                  <a:spcPts val="600"/>
                </a:spcAft>
              </a:pPr>
              <a:t>5/7/20</a:t>
            </a:fld>
            <a:endParaRPr lang="en-US" dirty="0">
              <a:solidFill>
                <a:schemeClr val="tx1">
                  <a:alpha val="80000"/>
                </a:schemeClr>
              </a:solidFill>
            </a:endParaRPr>
          </a:p>
        </p:txBody>
      </p:sp>
      <p:sp>
        <p:nvSpPr>
          <p:cNvPr id="6" name="Footer Placeholder 5">
            <a:extLst>
              <a:ext uri="{FF2B5EF4-FFF2-40B4-BE49-F238E27FC236}">
                <a16:creationId xmlns:a16="http://schemas.microsoft.com/office/drawing/2014/main" id="{1D70FAE4-CDE7-E946-8821-33E84CF37E6E}"/>
              </a:ext>
            </a:extLst>
          </p:cNvPr>
          <p:cNvSpPr>
            <a:spLocks noGrp="1"/>
          </p:cNvSpPr>
          <p:nvPr>
            <p:ph type="ftr" sz="quarter" idx="11"/>
          </p:nvPr>
        </p:nvSpPr>
        <p:spPr>
          <a:xfrm>
            <a:off x="3548958" y="6356350"/>
            <a:ext cx="3530852" cy="365125"/>
          </a:xfrm>
        </p:spPr>
        <p:txBody>
          <a:bodyPr>
            <a:normAutofit/>
          </a:bodyPr>
          <a:lstStyle/>
          <a:p>
            <a:pPr algn="r">
              <a:spcAft>
                <a:spcPts val="600"/>
              </a:spcAft>
            </a:pPr>
            <a:r>
              <a:rPr lang="en-US" dirty="0">
                <a:solidFill>
                  <a:schemeClr val="tx1">
                    <a:alpha val="80000"/>
                  </a:schemeClr>
                </a:solidFill>
              </a:rPr>
              <a:t>Sean MacBride Thesis Defense</a:t>
            </a:r>
          </a:p>
        </p:txBody>
      </p:sp>
      <p:pic>
        <p:nvPicPr>
          <p:cNvPr id="21" name="Picture 20" descr="http://www.iram.es/IRAMES/newfrontpage/">
            <a:extLst>
              <a:ext uri="{FF2B5EF4-FFF2-40B4-BE49-F238E27FC236}">
                <a16:creationId xmlns:a16="http://schemas.microsoft.com/office/drawing/2014/main" id="{6B89475F-16AF-6542-A90D-C713F8053F76}"/>
              </a:ext>
            </a:extLst>
          </p:cNvPr>
          <p:cNvPicPr>
            <a:picLocks noChangeAspect="1"/>
          </p:cNvPicPr>
          <p:nvPr/>
        </p:nvPicPr>
        <p:blipFill rotWithShape="1">
          <a:blip r:embed="rId3"/>
          <a:srcRect l="45549" t="-2" r="3878"/>
          <a:stretch/>
        </p:blipFill>
        <p:spPr>
          <a:xfrm>
            <a:off x="7552266" y="10"/>
            <a:ext cx="4639733" cy="6857990"/>
          </a:xfrm>
          <a:prstGeom prst="rect">
            <a:avLst/>
          </a:prstGeom>
        </p:spPr>
      </p:pic>
      <p:sp>
        <p:nvSpPr>
          <p:cNvPr id="7" name="Slide Number Placeholder 6">
            <a:extLst>
              <a:ext uri="{FF2B5EF4-FFF2-40B4-BE49-F238E27FC236}">
                <a16:creationId xmlns:a16="http://schemas.microsoft.com/office/drawing/2014/main" id="{3044008A-5BB7-F941-8934-97EB30070574}"/>
              </a:ext>
            </a:extLst>
          </p:cNvPr>
          <p:cNvSpPr>
            <a:spLocks noGrp="1"/>
          </p:cNvSpPr>
          <p:nvPr>
            <p:ph type="sldNum" sz="quarter" idx="12"/>
          </p:nvPr>
        </p:nvSpPr>
        <p:spPr>
          <a:xfrm>
            <a:off x="8610600" y="6356350"/>
            <a:ext cx="2743200" cy="365125"/>
          </a:xfrm>
        </p:spPr>
        <p:txBody>
          <a:bodyPr>
            <a:normAutofit/>
          </a:bodyPr>
          <a:lstStyle/>
          <a:p>
            <a:pPr>
              <a:spcAft>
                <a:spcPts val="600"/>
              </a:spcAft>
            </a:pPr>
            <a:fld id="{53618D43-1850-8444-814C-802B8B777D19}" type="slidenum">
              <a:rPr lang="en-US" smtClean="0">
                <a:solidFill>
                  <a:srgbClr val="FFFFFF"/>
                </a:solidFill>
              </a:rPr>
              <a:pPr>
                <a:spcAft>
                  <a:spcPts val="600"/>
                </a:spcAft>
              </a:pPr>
              <a:t>16</a:t>
            </a:fld>
            <a:endParaRPr lang="en-US" dirty="0">
              <a:solidFill>
                <a:srgbClr val="FFFFFF"/>
              </a:solidFill>
            </a:endParaRPr>
          </a:p>
        </p:txBody>
      </p:sp>
    </p:spTree>
    <p:extLst>
      <p:ext uri="{BB962C8B-B14F-4D97-AF65-F5344CB8AC3E}">
        <p14:creationId xmlns:p14="http://schemas.microsoft.com/office/powerpoint/2010/main" val="64111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close up of text on a white background&#10;&#10;Description automatically generated">
            <a:extLst>
              <a:ext uri="{FF2B5EF4-FFF2-40B4-BE49-F238E27FC236}">
                <a16:creationId xmlns:a16="http://schemas.microsoft.com/office/drawing/2014/main" id="{43C5F35E-2B25-F24C-B645-298F4DC35868}"/>
              </a:ext>
            </a:extLst>
          </p:cNvPr>
          <p:cNvPicPr>
            <a:picLocks noChangeAspect="1"/>
          </p:cNvPicPr>
          <p:nvPr/>
        </p:nvPicPr>
        <p:blipFill rotWithShape="1">
          <a:blip r:embed="rId2"/>
          <a:srcRect l="1161" t="10040" r="6119" b="4281"/>
          <a:stretch/>
        </p:blipFill>
        <p:spPr>
          <a:xfrm>
            <a:off x="486833" y="989760"/>
            <a:ext cx="5609170" cy="5183280"/>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DF007F25-1A6D-324E-8ED0-A6AB422B67E2}"/>
              </a:ext>
            </a:extLst>
          </p:cNvPr>
          <p:cNvPicPr>
            <a:picLocks noChangeAspect="1"/>
          </p:cNvPicPr>
          <p:nvPr/>
        </p:nvPicPr>
        <p:blipFill rotWithShape="1">
          <a:blip r:embed="rId3"/>
          <a:srcRect t="10040" r="7280" b="4280"/>
          <a:stretch/>
        </p:blipFill>
        <p:spPr>
          <a:xfrm>
            <a:off x="6096001" y="989760"/>
            <a:ext cx="5609168" cy="5183280"/>
          </a:xfrm>
          <a:prstGeom prst="rect">
            <a:avLst/>
          </a:prstGeom>
        </p:spPr>
      </p:pic>
      <p:sp>
        <p:nvSpPr>
          <p:cNvPr id="2" name="Date Placeholder 1">
            <a:extLst>
              <a:ext uri="{FF2B5EF4-FFF2-40B4-BE49-F238E27FC236}">
                <a16:creationId xmlns:a16="http://schemas.microsoft.com/office/drawing/2014/main" id="{0BF74C5E-F079-494F-A5E2-1C454B457F4B}"/>
              </a:ext>
            </a:extLst>
          </p:cNvPr>
          <p:cNvSpPr>
            <a:spLocks noGrp="1"/>
          </p:cNvSpPr>
          <p:nvPr>
            <p:ph type="dt" sz="half" idx="10"/>
          </p:nvPr>
        </p:nvSpPr>
        <p:spPr>
          <a:xfrm>
            <a:off x="838200" y="6356350"/>
            <a:ext cx="2743200" cy="365125"/>
          </a:xfrm>
        </p:spPr>
        <p:txBody>
          <a:bodyPr>
            <a:normAutofit/>
          </a:bodyPr>
          <a:lstStyle/>
          <a:p>
            <a:pPr>
              <a:spcAft>
                <a:spcPts val="600"/>
              </a:spcAft>
            </a:pPr>
            <a:fld id="{DC6DC8D3-006F-4344-9D17-01717839C74C}" type="datetime1">
              <a:rPr lang="en-US" smtClean="0"/>
              <a:pPr>
                <a:spcAft>
                  <a:spcPts val="600"/>
                </a:spcAft>
              </a:pPr>
              <a:t>5/7/20</a:t>
            </a:fld>
            <a:endParaRPr lang="en-US"/>
          </a:p>
        </p:txBody>
      </p:sp>
      <p:sp>
        <p:nvSpPr>
          <p:cNvPr id="3" name="Footer Placeholder 2">
            <a:extLst>
              <a:ext uri="{FF2B5EF4-FFF2-40B4-BE49-F238E27FC236}">
                <a16:creationId xmlns:a16="http://schemas.microsoft.com/office/drawing/2014/main" id="{C0535566-C826-C941-A3B7-DD66E480122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Sean MacBride Thesis Defense</a:t>
            </a:r>
          </a:p>
        </p:txBody>
      </p:sp>
      <p:sp>
        <p:nvSpPr>
          <p:cNvPr id="4" name="Slide Number Placeholder 3">
            <a:extLst>
              <a:ext uri="{FF2B5EF4-FFF2-40B4-BE49-F238E27FC236}">
                <a16:creationId xmlns:a16="http://schemas.microsoft.com/office/drawing/2014/main" id="{37B32A19-77A4-2242-AF3E-2C1DB37F4C45}"/>
              </a:ext>
            </a:extLst>
          </p:cNvPr>
          <p:cNvSpPr>
            <a:spLocks noGrp="1"/>
          </p:cNvSpPr>
          <p:nvPr>
            <p:ph type="sldNum" sz="quarter" idx="12"/>
          </p:nvPr>
        </p:nvSpPr>
        <p:spPr>
          <a:xfrm>
            <a:off x="8610600" y="6356350"/>
            <a:ext cx="2743200" cy="365125"/>
          </a:xfrm>
        </p:spPr>
        <p:txBody>
          <a:bodyPr>
            <a:normAutofit/>
          </a:bodyPr>
          <a:lstStyle/>
          <a:p>
            <a:pPr>
              <a:spcAft>
                <a:spcPts val="600"/>
              </a:spcAft>
            </a:pPr>
            <a:fld id="{53618D43-1850-8444-814C-802B8B777D19}" type="slidenum">
              <a:rPr lang="en-US" smtClean="0"/>
              <a:pPr>
                <a:spcAft>
                  <a:spcPts val="600"/>
                </a:spcAft>
              </a:pPr>
              <a:t>17</a:t>
            </a:fld>
            <a:endParaRPr lang="en-US"/>
          </a:p>
        </p:txBody>
      </p:sp>
    </p:spTree>
    <p:extLst>
      <p:ext uri="{BB962C8B-B14F-4D97-AF65-F5344CB8AC3E}">
        <p14:creationId xmlns:p14="http://schemas.microsoft.com/office/powerpoint/2010/main" val="25177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DDA-935A-EC4B-81CC-FC58CB267955}"/>
              </a:ext>
            </a:extLst>
          </p:cNvPr>
          <p:cNvSpPr>
            <a:spLocks noGrp="1"/>
          </p:cNvSpPr>
          <p:nvPr>
            <p:ph type="title"/>
          </p:nvPr>
        </p:nvSpPr>
        <p:spPr/>
        <p:txBody>
          <a:bodyPr/>
          <a:lstStyle/>
          <a:p>
            <a:r>
              <a:rPr lang="en-US" dirty="0"/>
              <a:t>Observations of dust</a:t>
            </a:r>
          </a:p>
        </p:txBody>
      </p:sp>
      <p:sp>
        <p:nvSpPr>
          <p:cNvPr id="3" name="Content Placeholder 2">
            <a:extLst>
              <a:ext uri="{FF2B5EF4-FFF2-40B4-BE49-F238E27FC236}">
                <a16:creationId xmlns:a16="http://schemas.microsoft.com/office/drawing/2014/main" id="{07DBBFBE-7C94-004A-B904-25D1DE4C0A0B}"/>
              </a:ext>
            </a:extLst>
          </p:cNvPr>
          <p:cNvSpPr>
            <a:spLocks noGrp="1"/>
          </p:cNvSpPr>
          <p:nvPr>
            <p:ph idx="1"/>
          </p:nvPr>
        </p:nvSpPr>
        <p:spPr>
          <a:xfrm>
            <a:off x="838201" y="1825625"/>
            <a:ext cx="7193692" cy="4351338"/>
          </a:xfrm>
        </p:spPr>
        <p:txBody>
          <a:bodyPr>
            <a:normAutofit/>
          </a:bodyPr>
          <a:lstStyle/>
          <a:p>
            <a:r>
              <a:rPr lang="en-US" dirty="0"/>
              <a:t>Photometric results in a range of passbands</a:t>
            </a:r>
          </a:p>
          <a:p>
            <a:pPr lvl="1"/>
            <a:r>
              <a:rPr lang="el-GR" dirty="0"/>
              <a:t>22μ</a:t>
            </a:r>
            <a:r>
              <a:rPr lang="en-US" dirty="0"/>
              <a:t>m (WISE), 60</a:t>
            </a:r>
            <a:r>
              <a:rPr lang="el-GR" dirty="0"/>
              <a:t>μ</a:t>
            </a:r>
            <a:r>
              <a:rPr lang="en-US" dirty="0"/>
              <a:t>m (IRAS), 100</a:t>
            </a:r>
            <a:r>
              <a:rPr lang="el-GR" dirty="0"/>
              <a:t>μ</a:t>
            </a:r>
            <a:r>
              <a:rPr lang="en-US" dirty="0"/>
              <a:t>m, 160</a:t>
            </a:r>
            <a:r>
              <a:rPr lang="el-GR" dirty="0"/>
              <a:t>μ</a:t>
            </a:r>
            <a:r>
              <a:rPr lang="en-US" dirty="0"/>
              <a:t>m (Herschel/PACS), 250</a:t>
            </a:r>
            <a:r>
              <a:rPr lang="el-GR" dirty="0"/>
              <a:t>μ</a:t>
            </a:r>
            <a:r>
              <a:rPr lang="en-US" dirty="0"/>
              <a:t>m, 350</a:t>
            </a:r>
            <a:r>
              <a:rPr lang="el-GR" dirty="0"/>
              <a:t>μ</a:t>
            </a:r>
            <a:r>
              <a:rPr lang="en-US" dirty="0"/>
              <a:t>m, 500</a:t>
            </a:r>
            <a:r>
              <a:rPr lang="el-GR" dirty="0"/>
              <a:t>μ</a:t>
            </a:r>
            <a:r>
              <a:rPr lang="en-US" dirty="0"/>
              <a:t>m (Herschel/SPIRE), and 850</a:t>
            </a:r>
            <a:r>
              <a:rPr lang="el-GR" dirty="0"/>
              <a:t>μ</a:t>
            </a:r>
            <a:r>
              <a:rPr lang="en-US" dirty="0"/>
              <a:t>m (SCUBA-2)</a:t>
            </a:r>
          </a:p>
          <a:p>
            <a:r>
              <a:rPr lang="en-US" dirty="0"/>
              <a:t>Strength of incident radiation against wavelength</a:t>
            </a:r>
          </a:p>
          <a:p>
            <a:pPr lvl="1"/>
            <a:r>
              <a:rPr lang="en-US" dirty="0"/>
              <a:t>Spectral energy distribution – SED</a:t>
            </a:r>
          </a:p>
          <a:p>
            <a:r>
              <a:rPr lang="en-US" dirty="0"/>
              <a:t>SED fit to different dust emissivity models</a:t>
            </a:r>
          </a:p>
          <a:p>
            <a:r>
              <a:rPr lang="en-US" dirty="0"/>
              <a:t>Models dependent on type of dust population and temperature</a:t>
            </a:r>
          </a:p>
          <a:p>
            <a:endParaRPr lang="en-US" dirty="0"/>
          </a:p>
        </p:txBody>
      </p:sp>
      <p:sp>
        <p:nvSpPr>
          <p:cNvPr id="4" name="Date Placeholder 3">
            <a:extLst>
              <a:ext uri="{FF2B5EF4-FFF2-40B4-BE49-F238E27FC236}">
                <a16:creationId xmlns:a16="http://schemas.microsoft.com/office/drawing/2014/main" id="{22446997-B590-E54D-90B4-C2936F600980}"/>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26D0D1D8-F542-C041-BF53-1E6944546900}"/>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D8D74BDC-4C84-8641-9032-588444CDB886}"/>
              </a:ext>
            </a:extLst>
          </p:cNvPr>
          <p:cNvSpPr>
            <a:spLocks noGrp="1"/>
          </p:cNvSpPr>
          <p:nvPr>
            <p:ph type="sldNum" sz="quarter" idx="12"/>
          </p:nvPr>
        </p:nvSpPr>
        <p:spPr/>
        <p:txBody>
          <a:bodyPr/>
          <a:lstStyle/>
          <a:p>
            <a:fld id="{53618D43-1850-8444-814C-802B8B777D19}" type="slidenum">
              <a:rPr lang="en-US" smtClean="0"/>
              <a:t>18</a:t>
            </a:fld>
            <a:endParaRPr lang="en-US"/>
          </a:p>
        </p:txBody>
      </p:sp>
      <p:grpSp>
        <p:nvGrpSpPr>
          <p:cNvPr id="13" name="Group 12" descr="https://ui.adsabs.harvard.edu/abs/2019MNRAS.489.4389L/abstract">
            <a:extLst>
              <a:ext uri="{FF2B5EF4-FFF2-40B4-BE49-F238E27FC236}">
                <a16:creationId xmlns:a16="http://schemas.microsoft.com/office/drawing/2014/main" id="{68068CE6-1F65-AC48-8725-DD23270F7D2D}"/>
              </a:ext>
            </a:extLst>
          </p:cNvPr>
          <p:cNvGrpSpPr/>
          <p:nvPr/>
        </p:nvGrpSpPr>
        <p:grpSpPr>
          <a:xfrm>
            <a:off x="7879079" y="134943"/>
            <a:ext cx="3201216" cy="6261203"/>
            <a:chOff x="8979243" y="356482"/>
            <a:chExt cx="2997332" cy="5862430"/>
          </a:xfrm>
        </p:grpSpPr>
        <p:pic>
          <p:nvPicPr>
            <p:cNvPr id="8" name="Picture 7" descr="A close up of a map&#10;&#10;Description automatically generated">
              <a:extLst>
                <a:ext uri="{FF2B5EF4-FFF2-40B4-BE49-F238E27FC236}">
                  <a16:creationId xmlns:a16="http://schemas.microsoft.com/office/drawing/2014/main" id="{BF614C41-7346-FB4E-BF67-E541B8B32FD9}"/>
                </a:ext>
              </a:extLst>
            </p:cNvPr>
            <p:cNvPicPr>
              <a:picLocks noChangeAspect="1"/>
            </p:cNvPicPr>
            <p:nvPr/>
          </p:nvPicPr>
          <p:blipFill rotWithShape="1">
            <a:blip r:embed="rId2"/>
            <a:srcRect l="-1" r="718" b="9994"/>
            <a:stretch/>
          </p:blipFill>
          <p:spPr>
            <a:xfrm>
              <a:off x="8979243" y="356482"/>
              <a:ext cx="2997332" cy="2046107"/>
            </a:xfrm>
            <a:prstGeom prst="rect">
              <a:avLst/>
            </a:prstGeom>
          </p:spPr>
        </p:pic>
        <p:pic>
          <p:nvPicPr>
            <p:cNvPr id="10" name="Picture 9" descr="A close up of a map&#10;&#10;Description automatically generated">
              <a:extLst>
                <a:ext uri="{FF2B5EF4-FFF2-40B4-BE49-F238E27FC236}">
                  <a16:creationId xmlns:a16="http://schemas.microsoft.com/office/drawing/2014/main" id="{BA12FFCF-5EC8-3F41-82A2-EEB0FD039C07}"/>
                </a:ext>
              </a:extLst>
            </p:cNvPr>
            <p:cNvPicPr>
              <a:picLocks noChangeAspect="1"/>
            </p:cNvPicPr>
            <p:nvPr/>
          </p:nvPicPr>
          <p:blipFill rotWithShape="1">
            <a:blip r:embed="rId3"/>
            <a:srcRect l="547" t="10355" b="8721"/>
            <a:stretch/>
          </p:blipFill>
          <p:spPr>
            <a:xfrm>
              <a:off x="8979243" y="2402589"/>
              <a:ext cx="2997332" cy="1848179"/>
            </a:xfrm>
            <a:prstGeom prst="rect">
              <a:avLst/>
            </a:prstGeom>
          </p:spPr>
        </p:pic>
        <p:pic>
          <p:nvPicPr>
            <p:cNvPr id="12" name="Picture 11" descr="A close up of a map&#10;&#10;Description automatically generated">
              <a:extLst>
                <a:ext uri="{FF2B5EF4-FFF2-40B4-BE49-F238E27FC236}">
                  <a16:creationId xmlns:a16="http://schemas.microsoft.com/office/drawing/2014/main" id="{F79DEBE1-8275-FF4E-A3A9-D17B72D2F9D8}"/>
                </a:ext>
              </a:extLst>
            </p:cNvPr>
            <p:cNvPicPr>
              <a:picLocks noChangeAspect="1"/>
            </p:cNvPicPr>
            <p:nvPr/>
          </p:nvPicPr>
          <p:blipFill rotWithShape="1">
            <a:blip r:embed="rId4"/>
            <a:srcRect l="2532" t="10876" r="705"/>
            <a:stretch/>
          </p:blipFill>
          <p:spPr>
            <a:xfrm>
              <a:off x="8979243" y="4250767"/>
              <a:ext cx="2997332" cy="1968145"/>
            </a:xfrm>
            <a:prstGeom prst="rect">
              <a:avLst/>
            </a:prstGeom>
          </p:spPr>
        </p:pic>
      </p:grpSp>
      <p:sp>
        <p:nvSpPr>
          <p:cNvPr id="7" name="Rectangle 6">
            <a:extLst>
              <a:ext uri="{FF2B5EF4-FFF2-40B4-BE49-F238E27FC236}">
                <a16:creationId xmlns:a16="http://schemas.microsoft.com/office/drawing/2014/main" id="{9CAB9951-061A-8B4D-8BD2-831511698549}"/>
              </a:ext>
            </a:extLst>
          </p:cNvPr>
          <p:cNvSpPr/>
          <p:nvPr/>
        </p:nvSpPr>
        <p:spPr>
          <a:xfrm>
            <a:off x="11144885" y="134943"/>
            <a:ext cx="1015662" cy="3416320"/>
          </a:xfrm>
          <a:prstGeom prst="rect">
            <a:avLst/>
          </a:prstGeom>
        </p:spPr>
        <p:txBody>
          <a:bodyPr wrap="square">
            <a:spAutoFit/>
          </a:bodyPr>
          <a:lstStyle/>
          <a:p>
            <a:r>
              <a:rPr lang="en-US" sz="1200" dirty="0" err="1">
                <a:latin typeface="Times" pitchFamily="2" charset="0"/>
              </a:rPr>
              <a:t>Lamperti</a:t>
            </a:r>
            <a:r>
              <a:rPr lang="en-US" sz="1200" dirty="0">
                <a:latin typeface="Times" pitchFamily="2" charset="0"/>
              </a:rPr>
              <a:t>, Isabella, et al. “JINGLE V: Dust Properties of Nearby Galaxies Derived from Hierarchical Bayesian SED Fitting.” </a:t>
            </a:r>
            <a:r>
              <a:rPr lang="en-US" sz="1200" i="1" dirty="0">
                <a:latin typeface="Times" pitchFamily="2" charset="0"/>
              </a:rPr>
              <a:t>Monthly Notices of the Royal Astronomical Society</a:t>
            </a:r>
            <a:r>
              <a:rPr lang="en-US" sz="1200" dirty="0">
                <a:latin typeface="Times" pitchFamily="2" charset="0"/>
              </a:rPr>
              <a:t>, 2019.</a:t>
            </a:r>
            <a:endParaRPr lang="en-US" sz="1200" dirty="0">
              <a:effectLst/>
              <a:latin typeface="Times" pitchFamily="2" charset="0"/>
            </a:endParaRPr>
          </a:p>
        </p:txBody>
      </p:sp>
    </p:spTree>
    <p:extLst>
      <p:ext uri="{BB962C8B-B14F-4D97-AF65-F5344CB8AC3E}">
        <p14:creationId xmlns:p14="http://schemas.microsoft.com/office/powerpoint/2010/main" val="1249790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909ADF-EF60-5C47-941B-6108FA54F947}"/>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FFD69CFA-3A82-9C46-96FF-C4031BF1016F}"/>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410E104A-F3F7-A949-B432-F7FAF3EE1400}"/>
              </a:ext>
            </a:extLst>
          </p:cNvPr>
          <p:cNvSpPr>
            <a:spLocks noGrp="1"/>
          </p:cNvSpPr>
          <p:nvPr>
            <p:ph type="sldNum" sz="quarter" idx="12"/>
          </p:nvPr>
        </p:nvSpPr>
        <p:spPr/>
        <p:txBody>
          <a:bodyPr/>
          <a:lstStyle/>
          <a:p>
            <a:fld id="{53618D43-1850-8444-814C-802B8B777D19}" type="slidenum">
              <a:rPr lang="en-US" smtClean="0"/>
              <a:t>19</a:t>
            </a:fld>
            <a:endParaRPr lang="en-US"/>
          </a:p>
        </p:txBody>
      </p:sp>
      <p:pic>
        <p:nvPicPr>
          <p:cNvPr id="8" name="Picture 7" descr="A screenshot of a cell phone&#10;&#10;Description automatically generated">
            <a:extLst>
              <a:ext uri="{FF2B5EF4-FFF2-40B4-BE49-F238E27FC236}">
                <a16:creationId xmlns:a16="http://schemas.microsoft.com/office/drawing/2014/main" id="{D6BCF525-9F53-434E-ADAC-543BB8AF43BD}"/>
              </a:ext>
            </a:extLst>
          </p:cNvPr>
          <p:cNvPicPr>
            <a:picLocks noChangeAspect="1"/>
          </p:cNvPicPr>
          <p:nvPr/>
        </p:nvPicPr>
        <p:blipFill rotWithShape="1">
          <a:blip r:embed="rId2"/>
          <a:srcRect t="9721" r="7639" b="3126"/>
          <a:stretch/>
        </p:blipFill>
        <p:spPr>
          <a:xfrm>
            <a:off x="3067050" y="361305"/>
            <a:ext cx="6057900" cy="5716290"/>
          </a:xfrm>
          <a:prstGeom prst="rect">
            <a:avLst/>
          </a:prstGeom>
        </p:spPr>
      </p:pic>
    </p:spTree>
    <p:extLst>
      <p:ext uri="{BB962C8B-B14F-4D97-AF65-F5344CB8AC3E}">
        <p14:creationId xmlns:p14="http://schemas.microsoft.com/office/powerpoint/2010/main" val="88148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close up of a star in space&#10;&#10;Description automatically generated">
            <a:extLst>
              <a:ext uri="{FF2B5EF4-FFF2-40B4-BE49-F238E27FC236}">
                <a16:creationId xmlns:a16="http://schemas.microsoft.com/office/drawing/2014/main" id="{0BC71A76-4702-0945-8CEB-703D33053DED}"/>
              </a:ext>
            </a:extLst>
          </p:cNvPr>
          <p:cNvPicPr>
            <a:picLocks noGrp="1" noChangeAspect="1"/>
          </p:cNvPicPr>
          <p:nvPr>
            <p:ph sz="half" idx="2"/>
          </p:nvPr>
        </p:nvPicPr>
        <p:blipFill rotWithShape="1">
          <a:blip r:embed="rId2">
            <a:alphaModFix amt="45000"/>
          </a:blip>
          <a:srcRect t="11066" b="19703"/>
          <a:stretch/>
        </p:blipFill>
        <p:spPr>
          <a:xfrm>
            <a:off x="20" y="10"/>
            <a:ext cx="12191980" cy="6857990"/>
          </a:xfrm>
          <a:prstGeom prst="rect">
            <a:avLst/>
          </a:prstGeom>
        </p:spPr>
      </p:pic>
      <p:sp>
        <p:nvSpPr>
          <p:cNvPr id="7" name="Title 6">
            <a:extLst>
              <a:ext uri="{FF2B5EF4-FFF2-40B4-BE49-F238E27FC236}">
                <a16:creationId xmlns:a16="http://schemas.microsoft.com/office/drawing/2014/main" id="{A5AA59A7-29BE-A849-A2F6-0CA50E05CA7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rgbClr val="FFFFFF"/>
                </a:solidFill>
              </a:rPr>
              <a:t>What are galaxies?</a:t>
            </a:r>
          </a:p>
        </p:txBody>
      </p:sp>
      <p:sp>
        <p:nvSpPr>
          <p:cNvPr id="8" name="Content Placeholder 7">
            <a:extLst>
              <a:ext uri="{FF2B5EF4-FFF2-40B4-BE49-F238E27FC236}">
                <a16:creationId xmlns:a16="http://schemas.microsoft.com/office/drawing/2014/main" id="{4148BB46-1AC0-124E-AF03-24D0FA23BB9F}"/>
              </a:ext>
            </a:extLst>
          </p:cNvPr>
          <p:cNvSpPr>
            <a:spLocks noGrp="1"/>
          </p:cNvSpPr>
          <p:nvPr>
            <p:ph sz="half" idx="1"/>
          </p:nvPr>
        </p:nvSpPr>
        <p:spPr>
          <a:xfrm>
            <a:off x="838200" y="1825625"/>
            <a:ext cx="10515600" cy="4351338"/>
          </a:xfrm>
        </p:spPr>
        <p:txBody>
          <a:bodyPr vert="horz" lIns="91440" tIns="45720" rIns="91440" bIns="45720" rtlCol="0" anchor="ctr">
            <a:normAutofit/>
          </a:bodyPr>
          <a:lstStyle/>
          <a:p>
            <a:r>
              <a:rPr lang="en-US" sz="4400" dirty="0">
                <a:solidFill>
                  <a:srgbClr val="FFFFFF"/>
                </a:solidFill>
              </a:rPr>
              <a:t>Gravitationally bound systems of matter</a:t>
            </a:r>
          </a:p>
          <a:p>
            <a:r>
              <a:rPr lang="en-US" sz="4400" dirty="0">
                <a:solidFill>
                  <a:srgbClr val="FFFFFF"/>
                </a:solidFill>
              </a:rPr>
              <a:t>Composed of two types of matter</a:t>
            </a:r>
          </a:p>
          <a:p>
            <a:pPr lvl="1"/>
            <a:r>
              <a:rPr lang="en-US" sz="4000" dirty="0">
                <a:solidFill>
                  <a:srgbClr val="FFFFFF"/>
                </a:solidFill>
              </a:rPr>
              <a:t>Baryonic matter</a:t>
            </a:r>
          </a:p>
          <a:p>
            <a:pPr lvl="1"/>
            <a:r>
              <a:rPr lang="en-US" sz="4000" dirty="0">
                <a:solidFill>
                  <a:srgbClr val="FFFFFF"/>
                </a:solidFill>
              </a:rPr>
              <a:t>Dark matter</a:t>
            </a:r>
          </a:p>
        </p:txBody>
      </p:sp>
      <p:sp>
        <p:nvSpPr>
          <p:cNvPr id="4" name="Date Placeholder 3">
            <a:extLst>
              <a:ext uri="{FF2B5EF4-FFF2-40B4-BE49-F238E27FC236}">
                <a16:creationId xmlns:a16="http://schemas.microsoft.com/office/drawing/2014/main" id="{40C18DBD-A44A-C941-89C0-855B2B121D8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BF174726-FEEB-6540-9700-AF4817983221}" type="datetime1">
              <a:rPr lang="en-US">
                <a:solidFill>
                  <a:srgbClr val="FFFFFF"/>
                </a:solidFill>
              </a:rPr>
              <a:pPr>
                <a:spcAft>
                  <a:spcPts val="600"/>
                </a:spcAft>
                <a:defRPr/>
              </a:pPr>
              <a:t>5/7/20</a:t>
            </a:fld>
            <a:endParaRPr lang="en-US" dirty="0">
              <a:solidFill>
                <a:srgbClr val="FFFFFF"/>
              </a:solidFill>
            </a:endParaRPr>
          </a:p>
        </p:txBody>
      </p:sp>
      <p:sp>
        <p:nvSpPr>
          <p:cNvPr id="5" name="Footer Placeholder 4">
            <a:extLst>
              <a:ext uri="{FF2B5EF4-FFF2-40B4-BE49-F238E27FC236}">
                <a16:creationId xmlns:a16="http://schemas.microsoft.com/office/drawing/2014/main" id="{3D7A5401-C09D-9E43-81F1-6C32561F460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rPr>
              <a:t>Sean MacBride Thesis Defense</a:t>
            </a:r>
          </a:p>
        </p:txBody>
      </p:sp>
      <p:sp>
        <p:nvSpPr>
          <p:cNvPr id="6" name="Slide Number Placeholder 5">
            <a:extLst>
              <a:ext uri="{FF2B5EF4-FFF2-40B4-BE49-F238E27FC236}">
                <a16:creationId xmlns:a16="http://schemas.microsoft.com/office/drawing/2014/main" id="{2C925B4D-A102-E74C-B283-B92DEAC4C1C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3618D43-1850-8444-814C-802B8B777D19}" type="slidenum">
              <a:rPr lang="en-US">
                <a:solidFill>
                  <a:srgbClr val="FFFFFF"/>
                </a:solidFill>
              </a:rPr>
              <a:pPr>
                <a:spcAft>
                  <a:spcPts val="600"/>
                </a:spcAft>
                <a:defRPr/>
              </a:pPr>
              <a:t>2</a:t>
            </a:fld>
            <a:endParaRPr lang="en-US" dirty="0">
              <a:solidFill>
                <a:srgbClr val="FFFFFF"/>
              </a:solidFill>
            </a:endParaRPr>
          </a:p>
        </p:txBody>
      </p:sp>
    </p:spTree>
    <p:extLst>
      <p:ext uri="{BB962C8B-B14F-4D97-AF65-F5344CB8AC3E}">
        <p14:creationId xmlns:p14="http://schemas.microsoft.com/office/powerpoint/2010/main" val="2961927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07A7-919F-3B4A-BDED-F65A25537D0D}"/>
              </a:ext>
            </a:extLst>
          </p:cNvPr>
          <p:cNvSpPr>
            <a:spLocks noGrp="1"/>
          </p:cNvSpPr>
          <p:nvPr>
            <p:ph type="title"/>
          </p:nvPr>
        </p:nvSpPr>
        <p:spPr>
          <a:xfrm>
            <a:off x="838200" y="365125"/>
            <a:ext cx="10515600" cy="1325563"/>
          </a:xfrm>
        </p:spPr>
        <p:txBody>
          <a:bodyPr>
            <a:normAutofit/>
          </a:bodyPr>
          <a:lstStyle/>
          <a:p>
            <a:r>
              <a:rPr lang="en-US" dirty="0"/>
              <a:t>Monte-Carlo Markov chain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BF057D-CFE1-6E4D-9B55-2F32EEA794C9}"/>
                  </a:ext>
                </a:extLst>
              </p:cNvPr>
              <p:cNvSpPr>
                <a:spLocks noGrp="1"/>
              </p:cNvSpPr>
              <p:nvPr>
                <p:ph idx="1"/>
              </p:nvPr>
            </p:nvSpPr>
            <p:spPr>
              <a:xfrm>
                <a:off x="838200" y="1825625"/>
                <a:ext cx="3797807" cy="4351338"/>
              </a:xfrm>
            </p:spPr>
            <p:txBody>
              <a:bodyPr>
                <a:normAutofit/>
              </a:bodyPr>
              <a:lstStyle/>
              <a:p>
                <a:pPr marL="0" indent="0">
                  <a:buNone/>
                </a:pPr>
                <a:r>
                  <a:rPr lang="en-US" sz="2000" dirty="0"/>
                  <a:t>Optimize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𝑀</m:t>
                        </m:r>
                      </m:e>
                      <m:sub>
                        <m:r>
                          <a:rPr lang="en-US" sz="2000" i="1">
                            <a:latin typeface="Cambria Math" panose="02040503050406030204" pitchFamily="18" charset="0"/>
                            <a:ea typeface="Cambria Math" panose="02040503050406030204" pitchFamily="18" charset="0"/>
                          </a:rPr>
                          <m:t>∎</m:t>
                        </m:r>
                      </m:sub>
                    </m:sSub>
                    <m:r>
                      <a:rPr lang="en-US" sz="2000" b="0" i="1">
                        <a:latin typeface="Cambria Math" panose="02040503050406030204" pitchFamily="18" charset="0"/>
                      </a:rPr>
                      <m:t>=</m:t>
                    </m:r>
                    <m:r>
                      <a:rPr lang="en-US" sz="2000" b="0" i="1">
                        <a:latin typeface="Cambria Math" panose="02040503050406030204" pitchFamily="18" charset="0"/>
                      </a:rPr>
                      <m:t>𝑚</m:t>
                    </m:r>
                    <m:r>
                      <a:rPr lang="en-US" sz="2000" b="0" i="1">
                        <a:latin typeface="Cambria Math" panose="02040503050406030204" pitchFamily="18" charset="0"/>
                        <a:ea typeface="Cambria Math" panose="02040503050406030204" pitchFamily="18" charset="0"/>
                      </a:rPr>
                      <m:t>×</m:t>
                    </m:r>
                    <m:d>
                      <m:dPr>
                        <m:ctrlPr>
                          <a:rPr lang="en-US" sz="2000" b="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𝐹</m:t>
                                </m:r>
                              </m:e>
                              <m:sub>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𝐹</m:t>
                                </m:r>
                              </m:e>
                              <m:sub>
                                <m:r>
                                  <a:rPr lang="en-US" sz="2000" i="1">
                                    <a:latin typeface="Cambria Math" panose="02040503050406030204" pitchFamily="18" charset="0"/>
                                    <a:ea typeface="Cambria Math" panose="02040503050406030204" pitchFamily="18" charset="0"/>
                                  </a:rPr>
                                  <m:t>𝐻</m:t>
                                </m:r>
                                <m:r>
                                  <a:rPr lang="el-GR" sz="2000" i="1">
                                    <a:latin typeface="Cambria Math" panose="02040503050406030204" pitchFamily="18" charset="0"/>
                                    <a:ea typeface="Cambria Math" panose="02040503050406030204" pitchFamily="18" charset="0"/>
                                  </a:rPr>
                                  <m:t>𝛽</m:t>
                                </m:r>
                              </m:sub>
                            </m:sSub>
                          </m:den>
                        </m:f>
                      </m:e>
                    </m:d>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𝑏</m:t>
                    </m:r>
                  </m:oMath>
                </a14:m>
                <a:r>
                  <a:rPr lang="en-US" sz="2000" dirty="0"/>
                  <a:t> with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ea typeface="Cambria Math" panose="02040503050406030204" pitchFamily="18" charset="0"/>
                          </a:rPr>
                          <m:t>∎</m:t>
                        </m:r>
                      </m:sub>
                    </m:sSub>
                    <m:r>
                      <a:rPr lang="en-US" sz="2000" b="0" i="1">
                        <a:latin typeface="Cambria Math" panose="02040503050406030204" pitchFamily="18" charset="0"/>
                        <a:ea typeface="Cambria Math" panose="02040503050406030204" pitchFamily="18" charset="0"/>
                      </a:rPr>
                      <m:t>=</m:t>
                    </m:r>
                    <m:d>
                      <m:dPr>
                        <m:begChr m:val="{"/>
                        <m:endChr m:val="}"/>
                        <m:ctrlPr>
                          <a:rPr lang="en-US" sz="2000" b="0" i="1">
                            <a:latin typeface="Cambria Math" panose="02040503050406030204" pitchFamily="18" charset="0"/>
                            <a:ea typeface="Cambria Math" panose="02040503050406030204" pitchFamily="18" charset="0"/>
                          </a:rPr>
                        </m:ctrlPr>
                      </m:dPr>
                      <m:e>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𝐿</m:t>
                            </m:r>
                          </m:e>
                          <m:sub>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𝐶𝑂</m:t>
                                </m:r>
                              </m:e>
                              <m:sub>
                                <m:r>
                                  <a:rPr lang="en-US" sz="2000" b="0" i="1">
                                    <a:latin typeface="Cambria Math" panose="02040503050406030204" pitchFamily="18" charset="0"/>
                                    <a:ea typeface="Cambria Math" panose="02040503050406030204" pitchFamily="18" charset="0"/>
                                  </a:rPr>
                                  <m:t>1→0</m:t>
                                </m:r>
                              </m:sub>
                            </m:sSub>
                          </m:sub>
                        </m:sSub>
                        <m:r>
                          <a:rPr lang="en-US" sz="2000" b="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𝑀</m:t>
                            </m:r>
                          </m:e>
                          <m:sub>
                            <m:sSub>
                              <m:sSubPr>
                                <m:ctrlPr>
                                  <a:rPr lang="en-US" sz="200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𝐻</m:t>
                                </m:r>
                              </m:e>
                              <m:sub>
                                <m:r>
                                  <a:rPr lang="en-US" sz="2000" b="0" i="1">
                                    <a:latin typeface="Cambria Math" panose="02040503050406030204" pitchFamily="18" charset="0"/>
                                    <a:ea typeface="Cambria Math" panose="02040503050406030204" pitchFamily="18" charset="0"/>
                                  </a:rPr>
                                  <m:t>2</m:t>
                                </m:r>
                              </m:sub>
                            </m:sSub>
                          </m:sub>
                        </m:sSub>
                        <m:r>
                          <a:rPr lang="en-US" sz="2000" b="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𝑀</m:t>
                            </m:r>
                          </m:e>
                          <m:sub>
                            <m:r>
                              <a:rPr lang="en-US" sz="2000" i="1">
                                <a:latin typeface="Cambria Math" panose="02040503050406030204" pitchFamily="18" charset="0"/>
                                <a:ea typeface="Cambria Math" panose="02040503050406030204" pitchFamily="18" charset="0"/>
                              </a:rPr>
                              <m:t>𝐷𝑢𝑠𝑡</m:t>
                            </m:r>
                          </m:sub>
                        </m:sSub>
                      </m:e>
                    </m:d>
                  </m:oMath>
                </a14:m>
                <a:endParaRPr lang="en-US" sz="2000" dirty="0"/>
              </a:p>
              <a:p>
                <a:r>
                  <a:rPr lang="en-US" sz="2000" dirty="0"/>
                  <a:t>Approximate </a:t>
                </a:r>
                <a:r>
                  <a:rPr lang="en-US" sz="2000" i="1" dirty="0"/>
                  <a:t>m</a:t>
                </a:r>
                <a:r>
                  <a:rPr lang="en-US" sz="2000" dirty="0"/>
                  <a:t>, </a:t>
                </a:r>
                <a:r>
                  <a:rPr lang="en-US" sz="2000" i="1" dirty="0"/>
                  <a:t>b</a:t>
                </a:r>
                <a:r>
                  <a:rPr lang="en-US" sz="2000" dirty="0"/>
                  <a:t>, and intrinsic scatter </a:t>
                </a:r>
                <a:r>
                  <a:rPr lang="en-US" sz="2000" i="1" dirty="0"/>
                  <a:t>f</a:t>
                </a:r>
                <a:endParaRPr lang="en-US" sz="2000" dirty="0"/>
              </a:p>
              <a:p>
                <a:r>
                  <a:rPr lang="en-US" sz="2000" dirty="0"/>
                  <a:t>Parameters found by approximating posterior distribution of sample</a:t>
                </a:r>
              </a:p>
              <a:p>
                <a:pPr marL="0" indent="0">
                  <a:buNone/>
                </a:pPr>
                <a:r>
                  <a:rPr lang="en-US" sz="2000" dirty="0"/>
                  <a:t>Posterior ∝ Likelihood × Prior</a:t>
                </a:r>
              </a:p>
              <a:p>
                <a:r>
                  <a:rPr lang="en-US" sz="2000" dirty="0"/>
                  <a:t>Likelihood is determined from sample</a:t>
                </a:r>
              </a:p>
              <a:p>
                <a:r>
                  <a:rPr lang="en-US" sz="2000" dirty="0"/>
                  <a:t>Prior is determined from previous beliefs</a:t>
                </a:r>
              </a:p>
            </p:txBody>
          </p:sp>
        </mc:Choice>
        <mc:Fallback xmlns="">
          <p:sp>
            <p:nvSpPr>
              <p:cNvPr id="3" name="Content Placeholder 2">
                <a:extLst>
                  <a:ext uri="{FF2B5EF4-FFF2-40B4-BE49-F238E27FC236}">
                    <a16:creationId xmlns:a16="http://schemas.microsoft.com/office/drawing/2014/main" id="{7BBF057D-CFE1-6E4D-9B55-2F32EEA794C9}"/>
                  </a:ext>
                </a:extLst>
              </p:cNvPr>
              <p:cNvSpPr>
                <a:spLocks noGrp="1" noRot="1" noChangeAspect="1" noMove="1" noResize="1" noEditPoints="1" noAdjustHandles="1" noChangeArrowheads="1" noChangeShapeType="1" noTextEdit="1"/>
              </p:cNvSpPr>
              <p:nvPr>
                <p:ph idx="1"/>
              </p:nvPr>
            </p:nvSpPr>
            <p:spPr>
              <a:xfrm>
                <a:off x="838200" y="1825625"/>
                <a:ext cx="3797807" cy="4351338"/>
              </a:xfrm>
              <a:blipFill>
                <a:blip r:embed="rId2"/>
                <a:stretch>
                  <a:fillRect l="-1667" b="-1170"/>
                </a:stretch>
              </a:blipFill>
            </p:spPr>
            <p:txBody>
              <a:bodyPr/>
              <a:lstStyle/>
              <a:p>
                <a:r>
                  <a:rPr lang="en-US">
                    <a:noFill/>
                  </a:rPr>
                  <a:t> </a:t>
                </a:r>
              </a:p>
            </p:txBody>
          </p:sp>
        </mc:Fallback>
      </mc:AlternateContent>
      <p:pic>
        <p:nvPicPr>
          <p:cNvPr id="8" name="Picture 7" descr="A close up of a device&#10;&#10;Description automatically generated">
            <a:extLst>
              <a:ext uri="{FF2B5EF4-FFF2-40B4-BE49-F238E27FC236}">
                <a16:creationId xmlns:a16="http://schemas.microsoft.com/office/drawing/2014/main" id="{627651D5-B29A-1B49-8782-79869C13B0B9}"/>
              </a:ext>
            </a:extLst>
          </p:cNvPr>
          <p:cNvPicPr>
            <a:picLocks noChangeAspect="1"/>
          </p:cNvPicPr>
          <p:nvPr/>
        </p:nvPicPr>
        <p:blipFill rotWithShape="1">
          <a:blip r:embed="rId3"/>
          <a:srcRect l="1311" r="1314" b="3"/>
          <a:stretch/>
        </p:blipFill>
        <p:spPr>
          <a:xfrm>
            <a:off x="5120640" y="1904281"/>
            <a:ext cx="6233160" cy="4272681"/>
          </a:xfrm>
          <a:prstGeom prst="rect">
            <a:avLst/>
          </a:prstGeom>
        </p:spPr>
      </p:pic>
      <p:sp>
        <p:nvSpPr>
          <p:cNvPr id="4" name="Date Placeholder 3">
            <a:extLst>
              <a:ext uri="{FF2B5EF4-FFF2-40B4-BE49-F238E27FC236}">
                <a16:creationId xmlns:a16="http://schemas.microsoft.com/office/drawing/2014/main" id="{B0163DCE-02DC-AC47-9946-021623278A0E}"/>
              </a:ext>
            </a:extLst>
          </p:cNvPr>
          <p:cNvSpPr>
            <a:spLocks noGrp="1"/>
          </p:cNvSpPr>
          <p:nvPr>
            <p:ph type="dt" sz="half" idx="10"/>
          </p:nvPr>
        </p:nvSpPr>
        <p:spPr>
          <a:xfrm>
            <a:off x="838200" y="6356350"/>
            <a:ext cx="2743200" cy="365125"/>
          </a:xfrm>
        </p:spPr>
        <p:txBody>
          <a:bodyPr>
            <a:normAutofit/>
          </a:bodyPr>
          <a:lstStyle/>
          <a:p>
            <a:pPr>
              <a:spcAft>
                <a:spcPts val="600"/>
              </a:spcAft>
            </a:pPr>
            <a:fld id="{BF174726-FEEB-6540-9700-AF4817983221}" type="datetime1">
              <a:rPr lang="en-US" smtClean="0"/>
              <a:pPr>
                <a:spcAft>
                  <a:spcPts val="600"/>
                </a:spcAft>
              </a:pPr>
              <a:t>5/7/20</a:t>
            </a:fld>
            <a:endParaRPr lang="en-US"/>
          </a:p>
        </p:txBody>
      </p:sp>
      <p:sp>
        <p:nvSpPr>
          <p:cNvPr id="5" name="Footer Placeholder 4">
            <a:extLst>
              <a:ext uri="{FF2B5EF4-FFF2-40B4-BE49-F238E27FC236}">
                <a16:creationId xmlns:a16="http://schemas.microsoft.com/office/drawing/2014/main" id="{1551370F-C4B4-7C4A-9ABB-6F08D6841A1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Sean MacBride Thesis Defense</a:t>
            </a:r>
          </a:p>
        </p:txBody>
      </p:sp>
      <p:sp>
        <p:nvSpPr>
          <p:cNvPr id="6" name="Slide Number Placeholder 5">
            <a:extLst>
              <a:ext uri="{FF2B5EF4-FFF2-40B4-BE49-F238E27FC236}">
                <a16:creationId xmlns:a16="http://schemas.microsoft.com/office/drawing/2014/main" id="{8CFD6A5A-85D9-F547-8708-0AF2825A1A4A}"/>
              </a:ext>
            </a:extLst>
          </p:cNvPr>
          <p:cNvSpPr>
            <a:spLocks noGrp="1"/>
          </p:cNvSpPr>
          <p:nvPr>
            <p:ph type="sldNum" sz="quarter" idx="12"/>
          </p:nvPr>
        </p:nvSpPr>
        <p:spPr>
          <a:xfrm>
            <a:off x="8610600" y="6356350"/>
            <a:ext cx="2743200" cy="365125"/>
          </a:xfrm>
        </p:spPr>
        <p:txBody>
          <a:bodyPr>
            <a:normAutofit/>
          </a:bodyPr>
          <a:lstStyle/>
          <a:p>
            <a:pPr>
              <a:spcAft>
                <a:spcPts val="600"/>
              </a:spcAft>
            </a:pPr>
            <a:fld id="{53618D43-1850-8444-814C-802B8B777D19}" type="slidenum">
              <a:rPr lang="en-US" smtClean="0"/>
              <a:pPr>
                <a:spcAft>
                  <a:spcPts val="600"/>
                </a:spcAft>
              </a:pPr>
              <a:t>20</a:t>
            </a:fld>
            <a:endParaRPr lang="en-US"/>
          </a:p>
        </p:txBody>
      </p:sp>
    </p:spTree>
    <p:extLst>
      <p:ext uri="{BB962C8B-B14F-4D97-AF65-F5344CB8AC3E}">
        <p14:creationId xmlns:p14="http://schemas.microsoft.com/office/powerpoint/2010/main" val="1564022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07A7-919F-3B4A-BDED-F65A25537D0D}"/>
              </a:ext>
            </a:extLst>
          </p:cNvPr>
          <p:cNvSpPr>
            <a:spLocks noGrp="1"/>
          </p:cNvSpPr>
          <p:nvPr>
            <p:ph type="title"/>
          </p:nvPr>
        </p:nvSpPr>
        <p:spPr/>
        <p:txBody>
          <a:bodyPr/>
          <a:lstStyle/>
          <a:p>
            <a:r>
              <a:rPr lang="en-US" dirty="0"/>
              <a:t>Monte-Carlo Markov chain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BF057D-CFE1-6E4D-9B55-2F32EEA794C9}"/>
                  </a:ext>
                </a:extLst>
              </p:cNvPr>
              <p:cNvSpPr>
                <a:spLocks noGrp="1"/>
              </p:cNvSpPr>
              <p:nvPr>
                <p:ph idx="1"/>
              </p:nvPr>
            </p:nvSpPr>
            <p:spPr>
              <a:xfrm>
                <a:off x="838200" y="1690688"/>
                <a:ext cx="10515600" cy="4486275"/>
              </a:xfrm>
            </p:spPr>
            <p:txBody>
              <a:bodyPr>
                <a:normAutofit/>
              </a:bodyPr>
              <a:lstStyle/>
              <a:p>
                <a:pPr marL="0" indent="0" algn="ctr">
                  <a:buNone/>
                </a:pPr>
                <a:r>
                  <a:rPr lang="en-US" dirty="0"/>
                  <a:t>Optimize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solidFill>
                                  <a:srgbClr val="FFFFFF"/>
                                </a:solidFill>
                                <a:latin typeface="Cambria Math" panose="02040503050406030204" pitchFamily="18" charset="0"/>
                                <a:ea typeface="Cambria Math" panose="02040503050406030204" pitchFamily="18" charset="0"/>
                              </a:rPr>
                            </m:ctrlPr>
                          </m:fPr>
                          <m:num>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sub>
                            </m:sSub>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𝐶𝑂</m:t>
                                </m:r>
                              </m:e>
                              <m:sub>
                                <m:r>
                                  <a:rPr lang="en-US" b="0" i="1" smtClean="0">
                                    <a:latin typeface="Cambria Math" panose="02040503050406030204" pitchFamily="18" charset="0"/>
                                    <a:ea typeface="Cambria Math" panose="02040503050406030204" pitchFamily="18" charset="0"/>
                                  </a:rPr>
                                  <m:t>1→0</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𝐷𝑢𝑠𝑡</m:t>
                            </m:r>
                          </m:sub>
                        </m:sSub>
                      </m:e>
                    </m:d>
                  </m:oMath>
                </a14:m>
                <a:endParaRPr lang="en-US" dirty="0"/>
              </a:p>
              <a:p>
                <a:r>
                  <a:rPr lang="en-US" dirty="0"/>
                  <a:t>Construct chains of parameters to explore parameter space</a:t>
                </a:r>
              </a:p>
              <a:p>
                <a:r>
                  <a:rPr lang="en-US" dirty="0"/>
                  <a:t>Initial guess based on sample data</a:t>
                </a:r>
              </a:p>
              <a:p>
                <a:r>
                  <a:rPr lang="en-US" dirty="0"/>
                  <a:t>Converge on model parameters that</a:t>
                </a:r>
              </a:p>
              <a:p>
                <a:pPr marL="0" indent="0">
                  <a:buNone/>
                </a:pPr>
                <a:r>
                  <a:rPr lang="en-US" dirty="0"/>
                  <a:t>best approximate posterior of sample</a:t>
                </a:r>
              </a:p>
              <a:p>
                <a:r>
                  <a:rPr lang="en-US" dirty="0"/>
                  <a:t>Early section of chain discarded</a:t>
                </a:r>
              </a:p>
              <a:p>
                <a:pPr marL="0" indent="0">
                  <a:buNone/>
                </a:pPr>
                <a:r>
                  <a:rPr lang="en-US" dirty="0"/>
                  <a:t>as “burn-in” period</a:t>
                </a:r>
              </a:p>
              <a:p>
                <a:r>
                  <a:rPr lang="en-US" dirty="0"/>
                  <a:t>Density distribution drawn from resulting chain </a:t>
                </a:r>
              </a:p>
            </p:txBody>
          </p:sp>
        </mc:Choice>
        <mc:Fallback xmlns="">
          <p:sp>
            <p:nvSpPr>
              <p:cNvPr id="3" name="Content Placeholder 2">
                <a:extLst>
                  <a:ext uri="{FF2B5EF4-FFF2-40B4-BE49-F238E27FC236}">
                    <a16:creationId xmlns:a16="http://schemas.microsoft.com/office/drawing/2014/main" id="{7BBF057D-CFE1-6E4D-9B55-2F32EEA794C9}"/>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1086" b="-169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0163DCE-02DC-AC47-9946-021623278A0E}"/>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1551370F-C4B4-7C4A-9ABB-6F08D6841A12}"/>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8CFD6A5A-85D9-F547-8708-0AF2825A1A4A}"/>
              </a:ext>
            </a:extLst>
          </p:cNvPr>
          <p:cNvSpPr>
            <a:spLocks noGrp="1"/>
          </p:cNvSpPr>
          <p:nvPr>
            <p:ph type="sldNum" sz="quarter" idx="12"/>
          </p:nvPr>
        </p:nvSpPr>
        <p:spPr/>
        <p:txBody>
          <a:bodyPr/>
          <a:lstStyle/>
          <a:p>
            <a:fld id="{53618D43-1850-8444-814C-802B8B777D19}" type="slidenum">
              <a:rPr lang="en-US" smtClean="0"/>
              <a:t>21</a:t>
            </a:fld>
            <a:endParaRPr lang="en-US"/>
          </a:p>
        </p:txBody>
      </p:sp>
      <p:pic>
        <p:nvPicPr>
          <p:cNvPr id="8" name="Picture 7">
            <a:extLst>
              <a:ext uri="{FF2B5EF4-FFF2-40B4-BE49-F238E27FC236}">
                <a16:creationId xmlns:a16="http://schemas.microsoft.com/office/drawing/2014/main" id="{627651D5-B29A-1B49-8782-79869C13B0B9}"/>
              </a:ext>
            </a:extLst>
          </p:cNvPr>
          <p:cNvPicPr>
            <a:picLocks noChangeAspect="1"/>
          </p:cNvPicPr>
          <p:nvPr/>
        </p:nvPicPr>
        <p:blipFill rotWithShape="1">
          <a:blip r:embed="rId3"/>
          <a:srcRect l="7484" t="10468" r="8306" b="63874"/>
          <a:stretch/>
        </p:blipFill>
        <p:spPr>
          <a:xfrm>
            <a:off x="6290827" y="2997212"/>
            <a:ext cx="5919410" cy="1803572"/>
          </a:xfrm>
          <a:prstGeom prst="rect">
            <a:avLst/>
          </a:prstGeom>
        </p:spPr>
      </p:pic>
      <p:pic>
        <p:nvPicPr>
          <p:cNvPr id="9" name="Content Placeholder 9">
            <a:extLst>
              <a:ext uri="{FF2B5EF4-FFF2-40B4-BE49-F238E27FC236}">
                <a16:creationId xmlns:a16="http://schemas.microsoft.com/office/drawing/2014/main" id="{455C291D-A868-0744-B90A-EC273AB40B1E}"/>
              </a:ext>
            </a:extLst>
          </p:cNvPr>
          <p:cNvPicPr>
            <a:picLocks noChangeAspect="1"/>
          </p:cNvPicPr>
          <p:nvPr/>
        </p:nvPicPr>
        <p:blipFill rotWithShape="1">
          <a:blip r:embed="rId4"/>
          <a:srcRect l="12549" t="2500" r="59829" b="67729"/>
          <a:stretch/>
        </p:blipFill>
        <p:spPr>
          <a:xfrm>
            <a:off x="8108760" y="4743523"/>
            <a:ext cx="2309857" cy="2114478"/>
          </a:xfrm>
          <a:prstGeom prst="rect">
            <a:avLst/>
          </a:prstGeom>
        </p:spPr>
      </p:pic>
    </p:spTree>
    <p:extLst>
      <p:ext uri="{BB962C8B-B14F-4D97-AF65-F5344CB8AC3E}">
        <p14:creationId xmlns:p14="http://schemas.microsoft.com/office/powerpoint/2010/main" val="363852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4292364-C07E-A340-8896-C9E72F67C410}"/>
                  </a:ext>
                </a:extLst>
              </p:cNvPr>
              <p:cNvSpPr>
                <a:spLocks noGrp="1"/>
              </p:cNvSpPr>
              <p:nvPr>
                <p:ph type="title"/>
              </p:nvPr>
            </p:nvSpPr>
            <p:spPr/>
            <p:txBody>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sub>
                        </m:sSub>
                      </m:sub>
                    </m:sSub>
                  </m:oMath>
                </a14:m>
                <a:r>
                  <a:rPr lang="en-US" dirty="0"/>
                  <a:t> calibration</a:t>
                </a:r>
              </a:p>
            </p:txBody>
          </p:sp>
        </mc:Choice>
        <mc:Fallback xmlns="">
          <p:sp>
            <p:nvSpPr>
              <p:cNvPr id="2" name="Title 1">
                <a:extLst>
                  <a:ext uri="{FF2B5EF4-FFF2-40B4-BE49-F238E27FC236}">
                    <a16:creationId xmlns:a16="http://schemas.microsoft.com/office/drawing/2014/main" id="{C4292364-C07E-A340-8896-C9E72F67C410}"/>
                  </a:ext>
                </a:extLst>
              </p:cNvPr>
              <p:cNvSpPr>
                <a:spLocks noGrp="1" noRot="1" noChangeAspect="1" noMove="1" noResize="1" noEditPoints="1" noAdjustHandles="1" noChangeArrowheads="1" noChangeShapeType="1" noTextEdit="1"/>
              </p:cNvSpPr>
              <p:nvPr>
                <p:ph type="title"/>
              </p:nvPr>
            </p:nvSpPr>
            <p:spPr>
              <a:blipFill>
                <a:blip r:embed="rId3"/>
                <a:stretch>
                  <a:fillRect l="-844"/>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65A84F1E-CABB-1545-A4A2-C3A9000746F2}"/>
              </a:ext>
            </a:extLst>
          </p:cNvPr>
          <p:cNvSpPr>
            <a:spLocks noGrp="1"/>
          </p:cNvSpPr>
          <p:nvPr>
            <p:ph idx="1"/>
          </p:nvPr>
        </p:nvSpPr>
        <p:spPr>
          <a:xfrm>
            <a:off x="838200" y="1825625"/>
            <a:ext cx="3412524" cy="4351338"/>
          </a:xfrm>
        </p:spPr>
        <p:txBody>
          <a:bodyPr/>
          <a:lstStyle/>
          <a:p>
            <a:r>
              <a:rPr lang="en-US" dirty="0"/>
              <a:t>Compare calibration to sample residuals</a:t>
            </a:r>
          </a:p>
          <a:p>
            <a:r>
              <a:rPr lang="en-US" dirty="0"/>
              <a:t>Find dependencies in calibrated values</a:t>
            </a:r>
          </a:p>
          <a:p>
            <a:pPr lvl="1"/>
            <a:r>
              <a:rPr lang="en-US" dirty="0"/>
              <a:t>Inclination dependence</a:t>
            </a:r>
          </a:p>
          <a:p>
            <a:pPr lvl="1"/>
            <a:r>
              <a:rPr lang="en-US" dirty="0"/>
              <a:t>Independent of Balmer decrement</a:t>
            </a:r>
          </a:p>
          <a:p>
            <a:pPr lvl="1"/>
            <a:r>
              <a:rPr lang="en-US" dirty="0"/>
              <a:t>Metallicity dependent</a:t>
            </a:r>
          </a:p>
        </p:txBody>
      </p:sp>
      <p:sp>
        <p:nvSpPr>
          <p:cNvPr id="4" name="Date Placeholder 3">
            <a:extLst>
              <a:ext uri="{FF2B5EF4-FFF2-40B4-BE49-F238E27FC236}">
                <a16:creationId xmlns:a16="http://schemas.microsoft.com/office/drawing/2014/main" id="{0237A6CC-17F6-4548-B318-2AC75E8AAF05}"/>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DF329F9B-2348-F047-8AAD-805F13EE81E7}"/>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A605D9EC-C469-294F-855F-64BE8C6EB63A}"/>
              </a:ext>
            </a:extLst>
          </p:cNvPr>
          <p:cNvSpPr>
            <a:spLocks noGrp="1"/>
          </p:cNvSpPr>
          <p:nvPr>
            <p:ph type="sldNum" sz="quarter" idx="12"/>
          </p:nvPr>
        </p:nvSpPr>
        <p:spPr/>
        <p:txBody>
          <a:bodyPr/>
          <a:lstStyle/>
          <a:p>
            <a:fld id="{53618D43-1850-8444-814C-802B8B777D19}" type="slidenum">
              <a:rPr lang="en-US" smtClean="0"/>
              <a:t>22</a:t>
            </a:fld>
            <a:endParaRPr lang="en-US"/>
          </a:p>
        </p:txBody>
      </p:sp>
      <p:pic>
        <p:nvPicPr>
          <p:cNvPr id="12" name="Picture 11" descr="A close up of text on a white background&#10;&#10;Description automatically generated">
            <a:extLst>
              <a:ext uri="{FF2B5EF4-FFF2-40B4-BE49-F238E27FC236}">
                <a16:creationId xmlns:a16="http://schemas.microsoft.com/office/drawing/2014/main" id="{9265FBE1-F196-824C-AAC8-C0719D474B5E}"/>
              </a:ext>
            </a:extLst>
          </p:cNvPr>
          <p:cNvPicPr>
            <a:picLocks noChangeAspect="1"/>
          </p:cNvPicPr>
          <p:nvPr/>
        </p:nvPicPr>
        <p:blipFill rotWithShape="1">
          <a:blip r:embed="rId4"/>
          <a:srcRect l="7433" t="8575" r="7863" b="4400"/>
          <a:stretch/>
        </p:blipFill>
        <p:spPr>
          <a:xfrm>
            <a:off x="4151868" y="1856833"/>
            <a:ext cx="7941276" cy="4079445"/>
          </a:xfrm>
          <a:prstGeom prst="rect">
            <a:avLst/>
          </a:prstGeom>
        </p:spPr>
      </p:pic>
    </p:spTree>
    <p:extLst>
      <p:ext uri="{BB962C8B-B14F-4D97-AF65-F5344CB8AC3E}">
        <p14:creationId xmlns:p14="http://schemas.microsoft.com/office/powerpoint/2010/main" val="2888735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4292364-C07E-A340-8896-C9E72F67C410}"/>
                  </a:ext>
                </a:extLst>
              </p:cNvPr>
              <p:cNvSpPr>
                <a:spLocks noGrp="1"/>
              </p:cNvSpPr>
              <p:nvPr>
                <p:ph type="title"/>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sub>
                    </m:sSub>
                  </m:oMath>
                </a14:m>
                <a:r>
                  <a:rPr lang="en-US" dirty="0"/>
                  <a:t> calibration</a:t>
                </a:r>
              </a:p>
            </p:txBody>
          </p:sp>
        </mc:Choice>
        <mc:Fallback xmlns="">
          <p:sp>
            <p:nvSpPr>
              <p:cNvPr id="2" name="Title 1">
                <a:extLst>
                  <a:ext uri="{FF2B5EF4-FFF2-40B4-BE49-F238E27FC236}">
                    <a16:creationId xmlns:a16="http://schemas.microsoft.com/office/drawing/2014/main" id="{C4292364-C07E-A340-8896-C9E72F67C410}"/>
                  </a:ext>
                </a:extLst>
              </p:cNvPr>
              <p:cNvSpPr>
                <a:spLocks noGrp="1" noRot="1" noChangeAspect="1" noMove="1" noResize="1" noEditPoints="1" noAdjustHandles="1" noChangeArrowheads="1" noChangeShapeType="1" noTextEdit="1"/>
              </p:cNvSpPr>
              <p:nvPr>
                <p:ph type="title"/>
              </p:nvPr>
            </p:nvSpPr>
            <p:spPr>
              <a:blipFill>
                <a:blip r:embed="rId3"/>
                <a:stretch>
                  <a:fillRect l="-844"/>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65A84F1E-CABB-1545-A4A2-C3A9000746F2}"/>
              </a:ext>
            </a:extLst>
          </p:cNvPr>
          <p:cNvSpPr>
            <a:spLocks noGrp="1"/>
          </p:cNvSpPr>
          <p:nvPr>
            <p:ph idx="1"/>
          </p:nvPr>
        </p:nvSpPr>
        <p:spPr>
          <a:xfrm>
            <a:off x="838200" y="1825625"/>
            <a:ext cx="3412524" cy="4351338"/>
          </a:xfrm>
        </p:spPr>
        <p:txBody>
          <a:bodyPr/>
          <a:lstStyle/>
          <a:p>
            <a:r>
              <a:rPr lang="en-US" dirty="0"/>
              <a:t>Compare calibration to sample residuals</a:t>
            </a:r>
          </a:p>
          <a:p>
            <a:r>
              <a:rPr lang="en-US" dirty="0"/>
              <a:t>Find dependencies between calibrated values and sample</a:t>
            </a:r>
          </a:p>
          <a:p>
            <a:pPr lvl="1"/>
            <a:r>
              <a:rPr lang="en-US" dirty="0"/>
              <a:t>Minor inclination dependence</a:t>
            </a:r>
          </a:p>
          <a:p>
            <a:pPr lvl="1"/>
            <a:r>
              <a:rPr lang="en-US" dirty="0"/>
              <a:t>Independent of Balmer decrement</a:t>
            </a:r>
          </a:p>
          <a:p>
            <a:pPr lvl="1"/>
            <a:r>
              <a:rPr lang="en-US" dirty="0"/>
              <a:t>Metallicity independent</a:t>
            </a:r>
          </a:p>
        </p:txBody>
      </p:sp>
      <p:sp>
        <p:nvSpPr>
          <p:cNvPr id="4" name="Date Placeholder 3">
            <a:extLst>
              <a:ext uri="{FF2B5EF4-FFF2-40B4-BE49-F238E27FC236}">
                <a16:creationId xmlns:a16="http://schemas.microsoft.com/office/drawing/2014/main" id="{0237A6CC-17F6-4548-B318-2AC75E8AAF05}"/>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DF329F9B-2348-F047-8AAD-805F13EE81E7}"/>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A605D9EC-C469-294F-855F-64BE8C6EB63A}"/>
              </a:ext>
            </a:extLst>
          </p:cNvPr>
          <p:cNvSpPr>
            <a:spLocks noGrp="1"/>
          </p:cNvSpPr>
          <p:nvPr>
            <p:ph type="sldNum" sz="quarter" idx="12"/>
          </p:nvPr>
        </p:nvSpPr>
        <p:spPr/>
        <p:txBody>
          <a:bodyPr/>
          <a:lstStyle/>
          <a:p>
            <a:fld id="{53618D43-1850-8444-814C-802B8B777D19}" type="slidenum">
              <a:rPr lang="en-US" smtClean="0"/>
              <a:t>23</a:t>
            </a:fld>
            <a:endParaRPr lang="en-US"/>
          </a:p>
        </p:txBody>
      </p:sp>
      <p:pic>
        <p:nvPicPr>
          <p:cNvPr id="13" name="Picture 12">
            <a:extLst>
              <a:ext uri="{FF2B5EF4-FFF2-40B4-BE49-F238E27FC236}">
                <a16:creationId xmlns:a16="http://schemas.microsoft.com/office/drawing/2014/main" id="{C087DEBD-7640-DB4D-8D7C-588BD7F2D089}"/>
              </a:ext>
            </a:extLst>
          </p:cNvPr>
          <p:cNvPicPr>
            <a:picLocks noChangeAspect="1"/>
          </p:cNvPicPr>
          <p:nvPr/>
        </p:nvPicPr>
        <p:blipFill rotWithShape="1">
          <a:blip r:embed="rId4"/>
          <a:srcRect l="6875" t="9763" r="6875" b="4922"/>
          <a:stretch/>
        </p:blipFill>
        <p:spPr>
          <a:xfrm>
            <a:off x="4148288" y="1911237"/>
            <a:ext cx="7944855" cy="3929390"/>
          </a:xfrm>
          <a:prstGeom prst="rect">
            <a:avLst/>
          </a:prstGeom>
        </p:spPr>
      </p:pic>
    </p:spTree>
    <p:extLst>
      <p:ext uri="{BB962C8B-B14F-4D97-AF65-F5344CB8AC3E}">
        <p14:creationId xmlns:p14="http://schemas.microsoft.com/office/powerpoint/2010/main" val="3246825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4292364-C07E-A340-8896-C9E72F67C410}"/>
                  </a:ext>
                </a:extLst>
              </p:cNvPr>
              <p:cNvSpPr>
                <a:spLocks noGrp="1"/>
              </p:cNvSpPr>
              <p:nvPr>
                <p:ph type="title"/>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i="1" smtClean="0">
                            <a:latin typeface="Cambria Math" panose="02040503050406030204" pitchFamily="18" charset="0"/>
                          </a:rPr>
                          <m:t>𝐷</m:t>
                        </m:r>
                        <m:r>
                          <a:rPr lang="en-US" b="0" i="1" smtClean="0">
                            <a:latin typeface="Cambria Math" panose="02040503050406030204" pitchFamily="18" charset="0"/>
                          </a:rPr>
                          <m:t>𝑢𝑠𝑡</m:t>
                        </m:r>
                      </m:sub>
                    </m:sSub>
                  </m:oMath>
                </a14:m>
                <a:r>
                  <a:rPr lang="en-US" dirty="0"/>
                  <a:t> calibration</a:t>
                </a:r>
              </a:p>
            </p:txBody>
          </p:sp>
        </mc:Choice>
        <mc:Fallback xmlns="">
          <p:sp>
            <p:nvSpPr>
              <p:cNvPr id="2" name="Title 1">
                <a:extLst>
                  <a:ext uri="{FF2B5EF4-FFF2-40B4-BE49-F238E27FC236}">
                    <a16:creationId xmlns:a16="http://schemas.microsoft.com/office/drawing/2014/main" id="{C4292364-C07E-A340-8896-C9E72F67C410}"/>
                  </a:ext>
                </a:extLst>
              </p:cNvPr>
              <p:cNvSpPr>
                <a:spLocks noGrp="1" noRot="1" noChangeAspect="1" noMove="1" noResize="1" noEditPoints="1" noAdjustHandles="1" noChangeArrowheads="1" noChangeShapeType="1" noTextEdit="1"/>
              </p:cNvSpPr>
              <p:nvPr>
                <p:ph type="title"/>
              </p:nvPr>
            </p:nvSpPr>
            <p:spPr>
              <a:blipFill>
                <a:blip r:embed="rId3"/>
                <a:stretch>
                  <a:fillRect l="-844"/>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65A84F1E-CABB-1545-A4A2-C3A9000746F2}"/>
              </a:ext>
            </a:extLst>
          </p:cNvPr>
          <p:cNvSpPr>
            <a:spLocks noGrp="1"/>
          </p:cNvSpPr>
          <p:nvPr>
            <p:ph idx="1"/>
          </p:nvPr>
        </p:nvSpPr>
        <p:spPr>
          <a:xfrm>
            <a:off x="838200" y="1825625"/>
            <a:ext cx="3412524" cy="4351338"/>
          </a:xfrm>
        </p:spPr>
        <p:txBody>
          <a:bodyPr/>
          <a:lstStyle/>
          <a:p>
            <a:r>
              <a:rPr lang="en-US" dirty="0"/>
              <a:t>Compare calibration to sample residuals</a:t>
            </a:r>
          </a:p>
          <a:p>
            <a:r>
              <a:rPr lang="en-US" dirty="0"/>
              <a:t>Find dependencies between calibrated values and sample</a:t>
            </a:r>
          </a:p>
          <a:p>
            <a:pPr lvl="1"/>
            <a:r>
              <a:rPr lang="en-US" dirty="0"/>
              <a:t>Inclination independent</a:t>
            </a:r>
          </a:p>
          <a:p>
            <a:pPr lvl="1"/>
            <a:r>
              <a:rPr lang="en-US" dirty="0"/>
              <a:t>Independent of Balmer decrement</a:t>
            </a:r>
          </a:p>
          <a:p>
            <a:pPr lvl="1"/>
            <a:r>
              <a:rPr lang="en-US" dirty="0"/>
              <a:t>Metallicity independent</a:t>
            </a:r>
          </a:p>
        </p:txBody>
      </p:sp>
      <p:sp>
        <p:nvSpPr>
          <p:cNvPr id="4" name="Date Placeholder 3">
            <a:extLst>
              <a:ext uri="{FF2B5EF4-FFF2-40B4-BE49-F238E27FC236}">
                <a16:creationId xmlns:a16="http://schemas.microsoft.com/office/drawing/2014/main" id="{0237A6CC-17F6-4548-B318-2AC75E8AAF05}"/>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DF329F9B-2348-F047-8AAD-805F13EE81E7}"/>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A605D9EC-C469-294F-855F-64BE8C6EB63A}"/>
              </a:ext>
            </a:extLst>
          </p:cNvPr>
          <p:cNvSpPr>
            <a:spLocks noGrp="1"/>
          </p:cNvSpPr>
          <p:nvPr>
            <p:ph type="sldNum" sz="quarter" idx="12"/>
          </p:nvPr>
        </p:nvSpPr>
        <p:spPr/>
        <p:txBody>
          <a:bodyPr/>
          <a:lstStyle/>
          <a:p>
            <a:fld id="{53618D43-1850-8444-814C-802B8B777D19}" type="slidenum">
              <a:rPr lang="en-US" smtClean="0"/>
              <a:t>24</a:t>
            </a:fld>
            <a:endParaRPr lang="en-US"/>
          </a:p>
        </p:txBody>
      </p:sp>
      <p:pic>
        <p:nvPicPr>
          <p:cNvPr id="13" name="Picture 12">
            <a:extLst>
              <a:ext uri="{FF2B5EF4-FFF2-40B4-BE49-F238E27FC236}">
                <a16:creationId xmlns:a16="http://schemas.microsoft.com/office/drawing/2014/main" id="{C087DEBD-7640-DB4D-8D7C-588BD7F2D089}"/>
              </a:ext>
            </a:extLst>
          </p:cNvPr>
          <p:cNvPicPr>
            <a:picLocks noChangeAspect="1"/>
          </p:cNvPicPr>
          <p:nvPr/>
        </p:nvPicPr>
        <p:blipFill rotWithShape="1">
          <a:blip r:embed="rId4"/>
          <a:srcRect l="4822" t="4822" r="7994" b="4822"/>
          <a:stretch/>
        </p:blipFill>
        <p:spPr>
          <a:xfrm>
            <a:off x="4273705" y="1894761"/>
            <a:ext cx="7646449" cy="3962342"/>
          </a:xfrm>
          <a:prstGeom prst="rect">
            <a:avLst/>
          </a:prstGeom>
        </p:spPr>
      </p:pic>
    </p:spTree>
    <p:extLst>
      <p:ext uri="{BB962C8B-B14F-4D97-AF65-F5344CB8AC3E}">
        <p14:creationId xmlns:p14="http://schemas.microsoft.com/office/powerpoint/2010/main" val="3922795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3728A-9CE3-264B-AF04-C88284B96460}"/>
              </a:ext>
            </a:extLst>
          </p:cNvPr>
          <p:cNvSpPr>
            <a:spLocks noGrp="1"/>
          </p:cNvSpPr>
          <p:nvPr>
            <p:ph type="title"/>
          </p:nvPr>
        </p:nvSpPr>
        <p:spPr/>
        <p:txBody>
          <a:bodyPr/>
          <a:lstStyle/>
          <a:p>
            <a:r>
              <a:rPr lang="en-US" dirty="0"/>
              <a:t>MCMC calibration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8AC983-C51A-AA4B-8A0B-2E85A472E5F8}"/>
                  </a:ext>
                </a:extLst>
              </p:cNvPr>
              <p:cNvSpPr>
                <a:spLocks noGrp="1"/>
              </p:cNvSpPr>
              <p:nvPr>
                <p:ph idx="1"/>
              </p:nvPr>
            </p:nvSpPr>
            <p:spPr/>
            <p:txBody>
              <a:bodyPr>
                <a:normAutofit lnSpcReduction="10000"/>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sub>
                        </m:sSub>
                      </m:sub>
                    </m:sSub>
                  </m:oMath>
                </a14:m>
                <a:r>
                  <a:rPr lang="en-US" dirty="0"/>
                  <a:t> calibration </a:t>
                </a:r>
              </a:p>
              <a:p>
                <a:pPr lvl="1"/>
                <a:r>
                  <a:rPr lang="en-US" dirty="0"/>
                  <a:t>Independent of Balmer decrement</a:t>
                </a:r>
              </a:p>
              <a:p>
                <a:pPr lvl="1"/>
                <a:r>
                  <a:rPr lang="en-US" dirty="0"/>
                  <a:t>Metallicity and inclination dependent</a:t>
                </a:r>
              </a:p>
              <a:p>
                <a:pPr lvl="2"/>
                <a:r>
                  <a:rPr lang="en-US" dirty="0"/>
                  <a:t>Conversion factor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𝐶𝑂</m:t>
                        </m:r>
                      </m:sub>
                    </m:sSub>
                  </m:oMath>
                </a14:m>
                <a:r>
                  <a:rPr lang="en-US" dirty="0"/>
                  <a:t> includes metallicity</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ub>
                    </m:sSub>
                  </m:oMath>
                </a14:m>
                <a:r>
                  <a:rPr lang="en-US" dirty="0"/>
                  <a:t> calibration </a:t>
                </a:r>
              </a:p>
              <a:p>
                <a:pPr lvl="1"/>
                <a:r>
                  <a:rPr lang="en-US" dirty="0"/>
                  <a:t>Independent of metallicity, Balmer decrement</a:t>
                </a:r>
              </a:p>
              <a:p>
                <a:pPr lvl="1"/>
                <a:r>
                  <a:rPr lang="en-US" dirty="0"/>
                  <a:t>Minor inclination dependence?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𝐷𝑢𝑠𝑡</m:t>
                        </m:r>
                      </m:sub>
                    </m:sSub>
                  </m:oMath>
                </a14:m>
                <a:r>
                  <a:rPr lang="en-US" dirty="0"/>
                  <a:t> calibration</a:t>
                </a:r>
              </a:p>
              <a:p>
                <a:pPr lvl="1"/>
                <a:r>
                  <a:rPr lang="en-US" dirty="0"/>
                  <a:t>Independent of metallicity, Balmer decrement, and inclination</a:t>
                </a:r>
              </a:p>
              <a:p>
                <a:r>
                  <a:rPr lang="en-US" dirty="0"/>
                  <a:t>Apply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𝐷𝑢𝑠𝑡</m:t>
                        </m:r>
                      </m:sub>
                    </m:sSub>
                  </m:oMath>
                </a14:m>
                <a:r>
                  <a:rPr lang="en-US" dirty="0"/>
                  <a:t> calibration to sample of similar galaxies</a:t>
                </a:r>
              </a:p>
            </p:txBody>
          </p:sp>
        </mc:Choice>
        <mc:Fallback xmlns="">
          <p:sp>
            <p:nvSpPr>
              <p:cNvPr id="3" name="Content Placeholder 2">
                <a:extLst>
                  <a:ext uri="{FF2B5EF4-FFF2-40B4-BE49-F238E27FC236}">
                    <a16:creationId xmlns:a16="http://schemas.microsoft.com/office/drawing/2014/main" id="{998AC983-C51A-AA4B-8A0B-2E85A472E5F8}"/>
                  </a:ext>
                </a:extLst>
              </p:cNvPr>
              <p:cNvSpPr>
                <a:spLocks noGrp="1" noRot="1" noChangeAspect="1" noMove="1" noResize="1" noEditPoints="1" noAdjustHandles="1" noChangeArrowheads="1" noChangeShapeType="1" noTextEdit="1"/>
              </p:cNvSpPr>
              <p:nvPr>
                <p:ph idx="1"/>
              </p:nvPr>
            </p:nvSpPr>
            <p:spPr>
              <a:blipFill>
                <a:blip r:embed="rId2"/>
                <a:stretch>
                  <a:fillRect l="-965" t="-292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CE063E-1D96-D242-B440-1496ED8B7F2D}"/>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2911B791-D790-B04D-96C7-64350B59E934}"/>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33D9F446-B151-4B42-8CD8-6F7BC2B9783A}"/>
              </a:ext>
            </a:extLst>
          </p:cNvPr>
          <p:cNvSpPr>
            <a:spLocks noGrp="1"/>
          </p:cNvSpPr>
          <p:nvPr>
            <p:ph type="sldNum" sz="quarter" idx="12"/>
          </p:nvPr>
        </p:nvSpPr>
        <p:spPr/>
        <p:txBody>
          <a:bodyPr/>
          <a:lstStyle/>
          <a:p>
            <a:fld id="{53618D43-1850-8444-814C-802B8B777D19}" type="slidenum">
              <a:rPr lang="en-US" smtClean="0"/>
              <a:t>25</a:t>
            </a:fld>
            <a:endParaRPr lang="en-US"/>
          </a:p>
        </p:txBody>
      </p:sp>
    </p:spTree>
    <p:extLst>
      <p:ext uri="{BB962C8B-B14F-4D97-AF65-F5344CB8AC3E}">
        <p14:creationId xmlns:p14="http://schemas.microsoft.com/office/powerpoint/2010/main" val="4095948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91883-9D44-4B48-A1DA-B1898FED0478}"/>
              </a:ext>
            </a:extLst>
          </p:cNvPr>
          <p:cNvSpPr>
            <a:spLocks noGrp="1"/>
          </p:cNvSpPr>
          <p:nvPr>
            <p:ph type="title"/>
          </p:nvPr>
        </p:nvSpPr>
        <p:spPr>
          <a:xfrm>
            <a:off x="838201" y="593075"/>
            <a:ext cx="6487670" cy="1325563"/>
          </a:xfrm>
        </p:spPr>
        <p:txBody>
          <a:bodyPr>
            <a:normAutofit/>
          </a:bodyPr>
          <a:lstStyle/>
          <a:p>
            <a:r>
              <a:rPr lang="en-US" dirty="0"/>
              <a:t>Sloan Digital Sky Survey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D0656E-0278-1C4D-8F62-4463F03C64AC}"/>
                  </a:ext>
                </a:extLst>
              </p:cNvPr>
              <p:cNvSpPr>
                <a:spLocks noGrp="1"/>
              </p:cNvSpPr>
              <p:nvPr>
                <p:ph idx="1"/>
              </p:nvPr>
            </p:nvSpPr>
            <p:spPr>
              <a:xfrm>
                <a:off x="838201" y="2053575"/>
                <a:ext cx="6487670" cy="4208548"/>
              </a:xfrm>
            </p:spPr>
            <p:txBody>
              <a:bodyPr>
                <a:normAutofit/>
              </a:bodyPr>
              <a:lstStyle/>
              <a:p>
                <a:r>
                  <a:rPr lang="en-US" dirty="0"/>
                  <a:t>Observations at 2.5m Apache point observatory</a:t>
                </a:r>
              </a:p>
              <a:p>
                <a:r>
                  <a:rPr lang="en-US" dirty="0"/>
                  <a:t>Spectroscopic and photometric survey</a:t>
                </a:r>
              </a:p>
              <a:p>
                <a:pPr lvl="1"/>
                <a:r>
                  <a:rPr lang="en-US" sz="2800" dirty="0"/>
                  <a:t>Stellar mass, star-formation rates, emission measurements</a:t>
                </a:r>
              </a:p>
              <a:p>
                <a:r>
                  <a:rPr lang="en-US" dirty="0"/>
                  <a:t>Galaxy measurements from data release 7 (DR7)</a:t>
                </a:r>
              </a:p>
              <a:p>
                <a:r>
                  <a:rPr lang="en-US" dirty="0"/>
                  <a:t>Examine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𝐷𝑢𝑠𝑡</m:t>
                        </m:r>
                      </m:sub>
                    </m:sSub>
                  </m:oMath>
                </a14:m>
                <a:r>
                  <a:rPr lang="en-US" dirty="0"/>
                  <a:t> calibration to 54,465 similar galaxies</a:t>
                </a:r>
              </a:p>
              <a:p>
                <a:endParaRPr lang="en-US" dirty="0"/>
              </a:p>
            </p:txBody>
          </p:sp>
        </mc:Choice>
        <mc:Fallback xmlns="">
          <p:sp>
            <p:nvSpPr>
              <p:cNvPr id="3" name="Content Placeholder 2">
                <a:extLst>
                  <a:ext uri="{FF2B5EF4-FFF2-40B4-BE49-F238E27FC236}">
                    <a16:creationId xmlns:a16="http://schemas.microsoft.com/office/drawing/2014/main" id="{9ED0656E-0278-1C4D-8F62-4463F03C64AC}"/>
                  </a:ext>
                </a:extLst>
              </p:cNvPr>
              <p:cNvSpPr>
                <a:spLocks noGrp="1" noRot="1" noChangeAspect="1" noMove="1" noResize="1" noEditPoints="1" noAdjustHandles="1" noChangeArrowheads="1" noChangeShapeType="1" noTextEdit="1"/>
              </p:cNvSpPr>
              <p:nvPr>
                <p:ph idx="1"/>
              </p:nvPr>
            </p:nvSpPr>
            <p:spPr>
              <a:xfrm>
                <a:off x="838201" y="2053575"/>
                <a:ext cx="6487670" cy="4208548"/>
              </a:xfrm>
              <a:blipFill>
                <a:blip r:embed="rId2"/>
                <a:stretch>
                  <a:fillRect l="-1563" t="-2108" r="-1172"/>
                </a:stretch>
              </a:blipFill>
            </p:spPr>
            <p:txBody>
              <a:bodyPr/>
              <a:lstStyle/>
              <a:p>
                <a:r>
                  <a:rPr lang="en-US">
                    <a:noFill/>
                  </a:rPr>
                  <a:t> </a:t>
                </a:r>
              </a:p>
            </p:txBody>
          </p:sp>
        </mc:Fallback>
      </mc:AlternateContent>
      <p:pic>
        <p:nvPicPr>
          <p:cNvPr id="10" name="Picture 9" descr="https://www.sdss.org/plate-sdss/">
            <a:extLst>
              <a:ext uri="{FF2B5EF4-FFF2-40B4-BE49-F238E27FC236}">
                <a16:creationId xmlns:a16="http://schemas.microsoft.com/office/drawing/2014/main" id="{FB34B806-E914-A74D-8DE1-8C2C18131E4B}"/>
              </a:ext>
            </a:extLst>
          </p:cNvPr>
          <p:cNvPicPr>
            <a:picLocks noChangeAspect="1"/>
          </p:cNvPicPr>
          <p:nvPr/>
        </p:nvPicPr>
        <p:blipFill>
          <a:blip r:embed="rId3"/>
          <a:stretch>
            <a:fillRect/>
          </a:stretch>
        </p:blipFill>
        <p:spPr>
          <a:xfrm>
            <a:off x="8176487" y="281401"/>
            <a:ext cx="3547145" cy="3010006"/>
          </a:xfrm>
          <a:prstGeom prst="rect">
            <a:avLst/>
          </a:prstGeom>
        </p:spPr>
      </p:pic>
      <p:sp>
        <p:nvSpPr>
          <p:cNvPr id="4" name="Date Placeholder 3">
            <a:extLst>
              <a:ext uri="{FF2B5EF4-FFF2-40B4-BE49-F238E27FC236}">
                <a16:creationId xmlns:a16="http://schemas.microsoft.com/office/drawing/2014/main" id="{6BC0CCBA-ED0F-9D4D-B007-6723E16B63AA}"/>
              </a:ext>
            </a:extLst>
          </p:cNvPr>
          <p:cNvSpPr>
            <a:spLocks noGrp="1"/>
          </p:cNvSpPr>
          <p:nvPr>
            <p:ph type="dt" sz="half" idx="10"/>
          </p:nvPr>
        </p:nvSpPr>
        <p:spPr>
          <a:xfrm>
            <a:off x="838199" y="6356350"/>
            <a:ext cx="1186436" cy="365125"/>
          </a:xfrm>
        </p:spPr>
        <p:txBody>
          <a:bodyPr>
            <a:normAutofit/>
          </a:bodyPr>
          <a:lstStyle/>
          <a:p>
            <a:pPr>
              <a:spcAft>
                <a:spcPts val="600"/>
              </a:spcAft>
            </a:pPr>
            <a:fld id="{BF174726-FEEB-6540-9700-AF4817983221}" type="datetime1">
              <a:rPr lang="en-US" smtClean="0"/>
              <a:pPr>
                <a:spcAft>
                  <a:spcPts val="600"/>
                </a:spcAft>
              </a:pPr>
              <a:t>5/7/20</a:t>
            </a:fld>
            <a:endParaRPr lang="en-US"/>
          </a:p>
        </p:txBody>
      </p:sp>
      <p:sp>
        <p:nvSpPr>
          <p:cNvPr id="5" name="Footer Placeholder 4">
            <a:extLst>
              <a:ext uri="{FF2B5EF4-FFF2-40B4-BE49-F238E27FC236}">
                <a16:creationId xmlns:a16="http://schemas.microsoft.com/office/drawing/2014/main" id="{9A5AB996-C43E-4B42-9527-61DCE72DA0C7}"/>
              </a:ext>
            </a:extLst>
          </p:cNvPr>
          <p:cNvSpPr>
            <a:spLocks noGrp="1"/>
          </p:cNvSpPr>
          <p:nvPr>
            <p:ph type="ftr" sz="quarter" idx="11"/>
          </p:nvPr>
        </p:nvSpPr>
        <p:spPr>
          <a:xfrm>
            <a:off x="2024635" y="6356350"/>
            <a:ext cx="4114800" cy="365125"/>
          </a:xfrm>
        </p:spPr>
        <p:txBody>
          <a:bodyPr>
            <a:normAutofit/>
          </a:bodyPr>
          <a:lstStyle/>
          <a:p>
            <a:pPr>
              <a:spcAft>
                <a:spcPts val="600"/>
              </a:spcAft>
            </a:pPr>
            <a:r>
              <a:rPr lang="en-US"/>
              <a:t>Sean MacBride Thesis Defense</a:t>
            </a:r>
          </a:p>
        </p:txBody>
      </p:sp>
      <p:sp>
        <p:nvSpPr>
          <p:cNvPr id="6" name="Slide Number Placeholder 5">
            <a:extLst>
              <a:ext uri="{FF2B5EF4-FFF2-40B4-BE49-F238E27FC236}">
                <a16:creationId xmlns:a16="http://schemas.microsoft.com/office/drawing/2014/main" id="{A01253E7-8187-F348-BDD3-E48EF8354225}"/>
              </a:ext>
            </a:extLst>
          </p:cNvPr>
          <p:cNvSpPr>
            <a:spLocks noGrp="1"/>
          </p:cNvSpPr>
          <p:nvPr>
            <p:ph type="sldNum" sz="quarter" idx="12"/>
          </p:nvPr>
        </p:nvSpPr>
        <p:spPr>
          <a:xfrm>
            <a:off x="6139435" y="6356350"/>
            <a:ext cx="1186436" cy="365125"/>
          </a:xfrm>
        </p:spPr>
        <p:txBody>
          <a:bodyPr>
            <a:normAutofit/>
          </a:bodyPr>
          <a:lstStyle/>
          <a:p>
            <a:pPr>
              <a:spcAft>
                <a:spcPts val="600"/>
              </a:spcAft>
            </a:pPr>
            <a:fld id="{53618D43-1850-8444-814C-802B8B777D19}" type="slidenum">
              <a:rPr lang="en-US" smtClean="0"/>
              <a:pPr>
                <a:spcAft>
                  <a:spcPts val="600"/>
                </a:spcAft>
              </a:pPr>
              <a:t>26</a:t>
            </a:fld>
            <a:endParaRPr lang="en-US"/>
          </a:p>
        </p:txBody>
      </p:sp>
      <p:pic>
        <p:nvPicPr>
          <p:cNvPr id="8" name="Picture 7" descr="https://www.sdss.org/instruments/">
            <a:extLst>
              <a:ext uri="{FF2B5EF4-FFF2-40B4-BE49-F238E27FC236}">
                <a16:creationId xmlns:a16="http://schemas.microsoft.com/office/drawing/2014/main" id="{62C25280-ABBC-A541-8546-20C9ECE3DC44}"/>
              </a:ext>
            </a:extLst>
          </p:cNvPr>
          <p:cNvPicPr>
            <a:picLocks noChangeAspect="1"/>
          </p:cNvPicPr>
          <p:nvPr/>
        </p:nvPicPr>
        <p:blipFill>
          <a:blip r:embed="rId4"/>
          <a:stretch>
            <a:fillRect/>
          </a:stretch>
        </p:blipFill>
        <p:spPr>
          <a:xfrm>
            <a:off x="8068805" y="3609930"/>
            <a:ext cx="3762508" cy="3010007"/>
          </a:xfrm>
          <a:prstGeom prst="rect">
            <a:avLst/>
          </a:prstGeom>
        </p:spPr>
      </p:pic>
    </p:spTree>
    <p:extLst>
      <p:ext uri="{BB962C8B-B14F-4D97-AF65-F5344CB8AC3E}">
        <p14:creationId xmlns:p14="http://schemas.microsoft.com/office/powerpoint/2010/main" val="2684703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ABFBF8-E285-0846-8659-191AE611FAEB}"/>
                  </a:ext>
                </a:extLst>
              </p:cNvPr>
              <p:cNvSpPr>
                <a:spLocks noGrp="1"/>
              </p:cNvSpPr>
              <p:nvPr>
                <p:ph type="title"/>
              </p:nvPr>
            </p:nvSpPr>
            <p:spPr>
              <a:xfrm>
                <a:off x="648929" y="629266"/>
                <a:ext cx="3651467" cy="1676603"/>
              </a:xfrm>
            </p:spPr>
            <p:txBody>
              <a:bodyPr>
                <a:norm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a14:m>
                <a:r>
                  <a:rPr lang="en-US" dirty="0"/>
                  <a:t> in SDSS galaxies</a:t>
                </a:r>
              </a:p>
            </p:txBody>
          </p:sp>
        </mc:Choice>
        <mc:Fallback xmlns="">
          <p:sp>
            <p:nvSpPr>
              <p:cNvPr id="2" name="Title 1">
                <a:extLst>
                  <a:ext uri="{FF2B5EF4-FFF2-40B4-BE49-F238E27FC236}">
                    <a16:creationId xmlns:a16="http://schemas.microsoft.com/office/drawing/2014/main" id="{2AABFBF8-E285-0846-8659-191AE611FAEB}"/>
                  </a:ext>
                </a:extLst>
              </p:cNvPr>
              <p:cNvSpPr>
                <a:spLocks noGrp="1" noRot="1" noChangeAspect="1" noMove="1" noResize="1" noEditPoints="1" noAdjustHandles="1" noChangeArrowheads="1" noChangeShapeType="1" noTextEdit="1"/>
              </p:cNvSpPr>
              <p:nvPr>
                <p:ph type="title"/>
              </p:nvPr>
            </p:nvSpPr>
            <p:spPr>
              <a:xfrm>
                <a:off x="648929" y="629266"/>
                <a:ext cx="3651467" cy="1676603"/>
              </a:xfrm>
              <a:blipFill>
                <a:blip r:embed="rId2"/>
                <a:stretch>
                  <a:fillRect l="-6574" b="-526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CBE0927F-F55C-4544-AC40-3264B52B676D}"/>
              </a:ext>
            </a:extLst>
          </p:cNvPr>
          <p:cNvSpPr>
            <a:spLocks noGrp="1"/>
          </p:cNvSpPr>
          <p:nvPr>
            <p:ph idx="1"/>
          </p:nvPr>
        </p:nvSpPr>
        <p:spPr>
          <a:xfrm>
            <a:off x="648930" y="2438400"/>
            <a:ext cx="3761525" cy="3785419"/>
          </a:xfrm>
        </p:spPr>
        <p:txBody>
          <a:bodyPr>
            <a:normAutofit/>
          </a:bodyPr>
          <a:lstStyle/>
          <a:p>
            <a:r>
              <a:rPr lang="en-US" dirty="0"/>
              <a:t>H</a:t>
            </a:r>
            <a:r>
              <a:rPr lang="en-US" baseline="-25000" dirty="0"/>
              <a:t>2</a:t>
            </a:r>
            <a:r>
              <a:rPr lang="en-US" dirty="0"/>
              <a:t> content increases proportionally with stellar mass</a:t>
            </a:r>
          </a:p>
          <a:p>
            <a:r>
              <a:rPr lang="en-US" dirty="0"/>
              <a:t>From Balmer emission measurements, it is possible to construct accurate cold-gas estimates for star-forming galaxies</a:t>
            </a:r>
          </a:p>
        </p:txBody>
      </p:sp>
      <p:sp>
        <p:nvSpPr>
          <p:cNvPr id="5" name="Footer Placeholder 4">
            <a:extLst>
              <a:ext uri="{FF2B5EF4-FFF2-40B4-BE49-F238E27FC236}">
                <a16:creationId xmlns:a16="http://schemas.microsoft.com/office/drawing/2014/main" id="{FB457D66-F666-684B-BAB0-16FE79961AF7}"/>
              </a:ext>
            </a:extLst>
          </p:cNvPr>
          <p:cNvSpPr>
            <a:spLocks noGrp="1"/>
          </p:cNvSpPr>
          <p:nvPr>
            <p:ph type="ftr" sz="quarter" idx="11"/>
          </p:nvPr>
        </p:nvSpPr>
        <p:spPr>
          <a:xfrm>
            <a:off x="648929" y="6356350"/>
            <a:ext cx="3651466" cy="365125"/>
          </a:xfrm>
        </p:spPr>
        <p:txBody>
          <a:bodyPr>
            <a:normAutofit/>
          </a:bodyPr>
          <a:lstStyle/>
          <a:p>
            <a:pPr algn="l">
              <a:spcAft>
                <a:spcPts val="600"/>
              </a:spcAft>
            </a:pPr>
            <a:r>
              <a:rPr lang="en-US"/>
              <a:t>Sean MacBride Thesis Defense</a:t>
            </a:r>
          </a:p>
        </p:txBody>
      </p:sp>
      <p:pic>
        <p:nvPicPr>
          <p:cNvPr id="8" name="Picture 7" descr="A close up of a map&#10;&#10;Description automatically generated">
            <a:extLst>
              <a:ext uri="{FF2B5EF4-FFF2-40B4-BE49-F238E27FC236}">
                <a16:creationId xmlns:a16="http://schemas.microsoft.com/office/drawing/2014/main" id="{AE13195B-E81E-A34D-B84C-6926BC2CB26A}"/>
              </a:ext>
            </a:extLst>
          </p:cNvPr>
          <p:cNvPicPr>
            <a:picLocks noChangeAspect="1"/>
          </p:cNvPicPr>
          <p:nvPr/>
        </p:nvPicPr>
        <p:blipFill rotWithShape="1">
          <a:blip r:embed="rId3"/>
          <a:srcRect l="5161" r="9738"/>
          <a:stretch/>
        </p:blipFill>
        <p:spPr>
          <a:xfrm>
            <a:off x="4410456" y="10"/>
            <a:ext cx="7781544" cy="6857990"/>
          </a:xfrm>
          <a:prstGeom prst="rect">
            <a:avLst/>
          </a:prstGeom>
          <a:effectLst/>
        </p:spPr>
      </p:pic>
      <p:sp>
        <p:nvSpPr>
          <p:cNvPr id="4" name="Date Placeholder 3">
            <a:extLst>
              <a:ext uri="{FF2B5EF4-FFF2-40B4-BE49-F238E27FC236}">
                <a16:creationId xmlns:a16="http://schemas.microsoft.com/office/drawing/2014/main" id="{3CF4EDD3-2C6B-7A47-BA32-D0CFE6A44640}"/>
              </a:ext>
            </a:extLst>
          </p:cNvPr>
          <p:cNvSpPr>
            <a:spLocks noGrp="1"/>
          </p:cNvSpPr>
          <p:nvPr>
            <p:ph type="dt" sz="half" idx="10"/>
          </p:nvPr>
        </p:nvSpPr>
        <p:spPr>
          <a:xfrm>
            <a:off x="7991856" y="6356350"/>
            <a:ext cx="2660904" cy="365125"/>
          </a:xfrm>
        </p:spPr>
        <p:txBody>
          <a:bodyPr>
            <a:normAutofit/>
          </a:bodyPr>
          <a:lstStyle/>
          <a:p>
            <a:pPr algn="r">
              <a:spcAft>
                <a:spcPts val="600"/>
              </a:spcAft>
            </a:pPr>
            <a:fld id="{BF174726-FEEB-6540-9700-AF4817983221}" type="datetime1">
              <a:rPr lang="en-US">
                <a:solidFill>
                  <a:srgbClr val="FFFFFF"/>
                </a:solidFill>
              </a:rPr>
              <a:pPr algn="r">
                <a:spcAft>
                  <a:spcPts val="600"/>
                </a:spcAft>
              </a:pPr>
              <a:t>5/7/20</a:t>
            </a:fld>
            <a:endParaRPr lang="en-US">
              <a:solidFill>
                <a:srgbClr val="FFFFFF"/>
              </a:solidFill>
            </a:endParaRPr>
          </a:p>
        </p:txBody>
      </p:sp>
      <p:sp>
        <p:nvSpPr>
          <p:cNvPr id="6" name="Slide Number Placeholder 5">
            <a:extLst>
              <a:ext uri="{FF2B5EF4-FFF2-40B4-BE49-F238E27FC236}">
                <a16:creationId xmlns:a16="http://schemas.microsoft.com/office/drawing/2014/main" id="{6E74B197-5D58-254D-A970-8BE519B5B21A}"/>
              </a:ext>
            </a:extLst>
          </p:cNvPr>
          <p:cNvSpPr>
            <a:spLocks noGrp="1"/>
          </p:cNvSpPr>
          <p:nvPr>
            <p:ph type="sldNum" sz="quarter" idx="12"/>
          </p:nvPr>
        </p:nvSpPr>
        <p:spPr>
          <a:xfrm>
            <a:off x="10853928" y="6356350"/>
            <a:ext cx="685800" cy="365125"/>
          </a:xfrm>
        </p:spPr>
        <p:txBody>
          <a:bodyPr>
            <a:normAutofit/>
          </a:bodyPr>
          <a:lstStyle/>
          <a:p>
            <a:pPr algn="l">
              <a:spcAft>
                <a:spcPts val="600"/>
              </a:spcAft>
            </a:pPr>
            <a:fld id="{53618D43-1850-8444-814C-802B8B777D19}" type="slidenum">
              <a:rPr lang="en-US">
                <a:solidFill>
                  <a:srgbClr val="FFFFFF"/>
                </a:solidFill>
              </a:rPr>
              <a:pPr algn="l">
                <a:spcAft>
                  <a:spcPts val="600"/>
                </a:spcAft>
              </a:pPr>
              <a:t>27</a:t>
            </a:fld>
            <a:endParaRPr lang="en-US">
              <a:solidFill>
                <a:srgbClr val="FFFFFF"/>
              </a:solidFill>
            </a:endParaRPr>
          </a:p>
        </p:txBody>
      </p:sp>
    </p:spTree>
    <p:extLst>
      <p:ext uri="{BB962C8B-B14F-4D97-AF65-F5344CB8AC3E}">
        <p14:creationId xmlns:p14="http://schemas.microsoft.com/office/powerpoint/2010/main" val="3024007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ABFBF8-E285-0846-8659-191AE611FAEB}"/>
                  </a:ext>
                </a:extLst>
              </p:cNvPr>
              <p:cNvSpPr>
                <a:spLocks noGrp="1"/>
              </p:cNvSpPr>
              <p:nvPr>
                <p:ph type="title"/>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a14:m>
                <a:r>
                  <a:rPr lang="en-US" dirty="0"/>
                  <a:t> in SDSS galaxies</a:t>
                </a:r>
              </a:p>
            </p:txBody>
          </p:sp>
        </mc:Choice>
        <mc:Fallback xmlns="">
          <p:sp>
            <p:nvSpPr>
              <p:cNvPr id="2" name="Title 1">
                <a:extLst>
                  <a:ext uri="{FF2B5EF4-FFF2-40B4-BE49-F238E27FC236}">
                    <a16:creationId xmlns:a16="http://schemas.microsoft.com/office/drawing/2014/main" id="{2AABFBF8-E285-0846-8659-191AE611FAEB}"/>
                  </a:ext>
                </a:extLst>
              </p:cNvPr>
              <p:cNvSpPr>
                <a:spLocks noGrp="1" noRot="1" noChangeAspect="1" noMove="1" noResize="1" noEditPoints="1" noAdjustHandles="1" noChangeArrowheads="1" noChangeShapeType="1" noTextEdit="1"/>
              </p:cNvSpPr>
              <p:nvPr>
                <p:ph type="title"/>
              </p:nvPr>
            </p:nvSpPr>
            <p:spPr>
              <a:blipFill>
                <a:blip r:embed="rId2"/>
                <a:stretch>
                  <a:fillRect l="-844"/>
                </a:stretch>
              </a:blipFill>
            </p:spPr>
            <p:txBody>
              <a:bodyPr/>
              <a:lstStyle/>
              <a:p>
                <a:r>
                  <a:rPr lang="en-US">
                    <a:noFill/>
                  </a:rPr>
                  <a:t> </a:t>
                </a:r>
              </a:p>
            </p:txBody>
          </p:sp>
        </mc:Fallback>
      </mc:AlternateContent>
      <p:pic>
        <p:nvPicPr>
          <p:cNvPr id="8" name="Content Placeholder 7" descr="A close up of a map&#10;&#10;Description automatically generated">
            <a:extLst>
              <a:ext uri="{FF2B5EF4-FFF2-40B4-BE49-F238E27FC236}">
                <a16:creationId xmlns:a16="http://schemas.microsoft.com/office/drawing/2014/main" id="{15D961EF-81C7-C240-BE63-4A2F8CA1FE86}"/>
              </a:ext>
            </a:extLst>
          </p:cNvPr>
          <p:cNvPicPr>
            <a:picLocks noGrp="1" noChangeAspect="1"/>
          </p:cNvPicPr>
          <p:nvPr>
            <p:ph idx="1"/>
          </p:nvPr>
        </p:nvPicPr>
        <p:blipFill rotWithShape="1">
          <a:blip r:embed="rId3"/>
          <a:srcRect l="6439" t="9267" r="8190" b="4049"/>
          <a:stretch/>
        </p:blipFill>
        <p:spPr>
          <a:xfrm>
            <a:off x="767773" y="365125"/>
            <a:ext cx="10656454" cy="5410200"/>
          </a:xfrm>
        </p:spPr>
      </p:pic>
      <p:sp>
        <p:nvSpPr>
          <p:cNvPr id="4" name="Date Placeholder 3">
            <a:extLst>
              <a:ext uri="{FF2B5EF4-FFF2-40B4-BE49-F238E27FC236}">
                <a16:creationId xmlns:a16="http://schemas.microsoft.com/office/drawing/2014/main" id="{3CF4EDD3-2C6B-7A47-BA32-D0CFE6A44640}"/>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FB457D66-F666-684B-BAB0-16FE79961AF7}"/>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6E74B197-5D58-254D-A970-8BE519B5B21A}"/>
              </a:ext>
            </a:extLst>
          </p:cNvPr>
          <p:cNvSpPr>
            <a:spLocks noGrp="1"/>
          </p:cNvSpPr>
          <p:nvPr>
            <p:ph type="sldNum" sz="quarter" idx="12"/>
          </p:nvPr>
        </p:nvSpPr>
        <p:spPr/>
        <p:txBody>
          <a:bodyPr/>
          <a:lstStyle/>
          <a:p>
            <a:fld id="{53618D43-1850-8444-814C-802B8B777D19}" type="slidenum">
              <a:rPr lang="en-US" smtClean="0"/>
              <a:t>28</a:t>
            </a:fld>
            <a:endParaRPr lang="en-US"/>
          </a:p>
        </p:txBody>
      </p:sp>
      <p:sp>
        <p:nvSpPr>
          <p:cNvPr id="9" name="TextBox 8">
            <a:extLst>
              <a:ext uri="{FF2B5EF4-FFF2-40B4-BE49-F238E27FC236}">
                <a16:creationId xmlns:a16="http://schemas.microsoft.com/office/drawing/2014/main" id="{C2B115E0-5D36-E941-A104-5D7A26D615F7}"/>
              </a:ext>
            </a:extLst>
          </p:cNvPr>
          <p:cNvSpPr txBox="1"/>
          <p:nvPr/>
        </p:nvSpPr>
        <p:spPr>
          <a:xfrm>
            <a:off x="934323" y="5812394"/>
            <a:ext cx="5161677" cy="369332"/>
          </a:xfrm>
          <a:prstGeom prst="rect">
            <a:avLst/>
          </a:prstGeom>
          <a:noFill/>
        </p:spPr>
        <p:txBody>
          <a:bodyPr wrap="square" rtlCol="0">
            <a:spAutoFit/>
          </a:bodyPr>
          <a:lstStyle/>
          <a:p>
            <a:pPr algn="ctr"/>
            <a:r>
              <a:rPr lang="en-US" dirty="0" err="1">
                <a:latin typeface="Times" pitchFamily="2" charset="0"/>
              </a:rPr>
              <a:t>i</a:t>
            </a:r>
            <a:r>
              <a:rPr lang="en-US" dirty="0">
                <a:latin typeface="Times" pitchFamily="2" charset="0"/>
              </a:rPr>
              <a:t>&gt;73</a:t>
            </a:r>
            <a:r>
              <a:rPr lang="en-US" baseline="30000" dirty="0">
                <a:latin typeface="Times" pitchFamily="2" charset="0"/>
              </a:rPr>
              <a:t>o</a:t>
            </a:r>
            <a:endParaRPr lang="en-US" dirty="0">
              <a:latin typeface="Times" pitchFamily="2" charset="0"/>
            </a:endParaRPr>
          </a:p>
        </p:txBody>
      </p:sp>
      <p:sp>
        <p:nvSpPr>
          <p:cNvPr id="10" name="TextBox 9">
            <a:extLst>
              <a:ext uri="{FF2B5EF4-FFF2-40B4-BE49-F238E27FC236}">
                <a16:creationId xmlns:a16="http://schemas.microsoft.com/office/drawing/2014/main" id="{FD941050-7D54-AE4A-B473-F3676F0BFB30}"/>
              </a:ext>
            </a:extLst>
          </p:cNvPr>
          <p:cNvSpPr txBox="1"/>
          <p:nvPr/>
        </p:nvSpPr>
        <p:spPr>
          <a:xfrm>
            <a:off x="6095999" y="5791200"/>
            <a:ext cx="5161677" cy="369332"/>
          </a:xfrm>
          <a:prstGeom prst="rect">
            <a:avLst/>
          </a:prstGeom>
          <a:noFill/>
        </p:spPr>
        <p:txBody>
          <a:bodyPr wrap="square" rtlCol="0">
            <a:spAutoFit/>
          </a:bodyPr>
          <a:lstStyle/>
          <a:p>
            <a:pPr algn="ctr"/>
            <a:r>
              <a:rPr lang="en-US" dirty="0" err="1">
                <a:latin typeface="Times" pitchFamily="2" charset="0"/>
              </a:rPr>
              <a:t>i</a:t>
            </a:r>
            <a:r>
              <a:rPr lang="en-US" dirty="0">
                <a:latin typeface="Times" pitchFamily="2" charset="0"/>
              </a:rPr>
              <a:t>&lt;36</a:t>
            </a:r>
            <a:r>
              <a:rPr lang="en-US" baseline="30000" dirty="0">
                <a:latin typeface="Times" pitchFamily="2" charset="0"/>
              </a:rPr>
              <a:t>o</a:t>
            </a:r>
            <a:endParaRPr lang="en-US" dirty="0">
              <a:latin typeface="Times" pitchFamily="2" charset="0"/>
            </a:endParaRPr>
          </a:p>
        </p:txBody>
      </p:sp>
    </p:spTree>
    <p:extLst>
      <p:ext uri="{BB962C8B-B14F-4D97-AF65-F5344CB8AC3E}">
        <p14:creationId xmlns:p14="http://schemas.microsoft.com/office/powerpoint/2010/main" val="3156753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FBF8-E285-0846-8659-191AE611FAEB}"/>
              </a:ext>
            </a:extLst>
          </p:cNvPr>
          <p:cNvSpPr>
            <a:spLocks noGrp="1"/>
          </p:cNvSpPr>
          <p:nvPr>
            <p:ph type="title"/>
          </p:nvPr>
        </p:nvSpPr>
        <p:spPr>
          <a:xfrm>
            <a:off x="648929" y="629266"/>
            <a:ext cx="3651467" cy="1676603"/>
          </a:xfrm>
        </p:spPr>
        <p:txBody>
          <a:bodyPr>
            <a:normAutofit/>
          </a:bodyPr>
          <a:lstStyle/>
          <a:p>
            <a:r>
              <a:rPr lang="en-US" dirty="0"/>
              <a:t>Dust in SDSS galaxies</a:t>
            </a:r>
          </a:p>
        </p:txBody>
      </p:sp>
      <p:sp>
        <p:nvSpPr>
          <p:cNvPr id="3" name="Content Placeholder 2">
            <a:extLst>
              <a:ext uri="{FF2B5EF4-FFF2-40B4-BE49-F238E27FC236}">
                <a16:creationId xmlns:a16="http://schemas.microsoft.com/office/drawing/2014/main" id="{CBE0927F-F55C-4544-AC40-3264B52B676D}"/>
              </a:ext>
            </a:extLst>
          </p:cNvPr>
          <p:cNvSpPr>
            <a:spLocks noGrp="1"/>
          </p:cNvSpPr>
          <p:nvPr>
            <p:ph idx="1"/>
          </p:nvPr>
        </p:nvSpPr>
        <p:spPr>
          <a:xfrm>
            <a:off x="648930" y="2438400"/>
            <a:ext cx="3685325" cy="3785419"/>
          </a:xfrm>
        </p:spPr>
        <p:txBody>
          <a:bodyPr>
            <a:normAutofit/>
          </a:bodyPr>
          <a:lstStyle/>
          <a:p>
            <a:r>
              <a:rPr lang="en-US" dirty="0"/>
              <a:t>Dust content increases proportionally with stellar mass</a:t>
            </a:r>
          </a:p>
          <a:p>
            <a:r>
              <a:rPr lang="en-US" dirty="0"/>
              <a:t>From Balmer emission measurements, it is possible to construct accurate dust estimates for star-forming galaxies</a:t>
            </a:r>
          </a:p>
          <a:p>
            <a:endParaRPr lang="en-US" dirty="0"/>
          </a:p>
        </p:txBody>
      </p:sp>
      <p:sp>
        <p:nvSpPr>
          <p:cNvPr id="5" name="Footer Placeholder 4">
            <a:extLst>
              <a:ext uri="{FF2B5EF4-FFF2-40B4-BE49-F238E27FC236}">
                <a16:creationId xmlns:a16="http://schemas.microsoft.com/office/drawing/2014/main" id="{FB457D66-F666-684B-BAB0-16FE79961AF7}"/>
              </a:ext>
            </a:extLst>
          </p:cNvPr>
          <p:cNvSpPr>
            <a:spLocks noGrp="1"/>
          </p:cNvSpPr>
          <p:nvPr>
            <p:ph type="ftr" sz="quarter" idx="11"/>
          </p:nvPr>
        </p:nvSpPr>
        <p:spPr>
          <a:xfrm>
            <a:off x="648929" y="6356350"/>
            <a:ext cx="3651466" cy="365125"/>
          </a:xfrm>
        </p:spPr>
        <p:txBody>
          <a:bodyPr>
            <a:normAutofit/>
          </a:bodyPr>
          <a:lstStyle/>
          <a:p>
            <a:pPr algn="l">
              <a:spcAft>
                <a:spcPts val="600"/>
              </a:spcAft>
            </a:pPr>
            <a:r>
              <a:rPr lang="en-US"/>
              <a:t>Sean MacBride Thesis Defense</a:t>
            </a:r>
          </a:p>
        </p:txBody>
      </p:sp>
      <p:pic>
        <p:nvPicPr>
          <p:cNvPr id="8" name="Picture 7" descr="A close up of a map&#10;&#10;Description automatically generated">
            <a:extLst>
              <a:ext uri="{FF2B5EF4-FFF2-40B4-BE49-F238E27FC236}">
                <a16:creationId xmlns:a16="http://schemas.microsoft.com/office/drawing/2014/main" id="{8CBB30A7-9037-AC47-ADD2-815B28057BB7}"/>
              </a:ext>
            </a:extLst>
          </p:cNvPr>
          <p:cNvPicPr>
            <a:picLocks noChangeAspect="1"/>
          </p:cNvPicPr>
          <p:nvPr/>
        </p:nvPicPr>
        <p:blipFill rotWithShape="1">
          <a:blip r:embed="rId2"/>
          <a:srcRect l="4588" r="9479"/>
          <a:stretch/>
        </p:blipFill>
        <p:spPr>
          <a:xfrm>
            <a:off x="4334256" y="10"/>
            <a:ext cx="7857744" cy="6857990"/>
          </a:xfrm>
          <a:prstGeom prst="rect">
            <a:avLst/>
          </a:prstGeom>
          <a:effectLst/>
        </p:spPr>
      </p:pic>
      <p:sp>
        <p:nvSpPr>
          <p:cNvPr id="4" name="Date Placeholder 3">
            <a:extLst>
              <a:ext uri="{FF2B5EF4-FFF2-40B4-BE49-F238E27FC236}">
                <a16:creationId xmlns:a16="http://schemas.microsoft.com/office/drawing/2014/main" id="{3CF4EDD3-2C6B-7A47-BA32-D0CFE6A44640}"/>
              </a:ext>
            </a:extLst>
          </p:cNvPr>
          <p:cNvSpPr>
            <a:spLocks noGrp="1"/>
          </p:cNvSpPr>
          <p:nvPr>
            <p:ph type="dt" sz="half" idx="10"/>
          </p:nvPr>
        </p:nvSpPr>
        <p:spPr>
          <a:xfrm>
            <a:off x="7991856" y="6356350"/>
            <a:ext cx="2660904" cy="365125"/>
          </a:xfrm>
        </p:spPr>
        <p:txBody>
          <a:bodyPr>
            <a:normAutofit/>
          </a:bodyPr>
          <a:lstStyle/>
          <a:p>
            <a:pPr algn="r">
              <a:spcAft>
                <a:spcPts val="600"/>
              </a:spcAft>
            </a:pPr>
            <a:fld id="{BF174726-FEEB-6540-9700-AF4817983221}" type="datetime1">
              <a:rPr lang="en-US">
                <a:solidFill>
                  <a:srgbClr val="FFFFFF"/>
                </a:solidFill>
              </a:rPr>
              <a:pPr algn="r">
                <a:spcAft>
                  <a:spcPts val="600"/>
                </a:spcAft>
              </a:pPr>
              <a:t>5/7/20</a:t>
            </a:fld>
            <a:endParaRPr lang="en-US">
              <a:solidFill>
                <a:srgbClr val="FFFFFF"/>
              </a:solidFill>
            </a:endParaRPr>
          </a:p>
        </p:txBody>
      </p:sp>
      <p:sp>
        <p:nvSpPr>
          <p:cNvPr id="6" name="Slide Number Placeholder 5">
            <a:extLst>
              <a:ext uri="{FF2B5EF4-FFF2-40B4-BE49-F238E27FC236}">
                <a16:creationId xmlns:a16="http://schemas.microsoft.com/office/drawing/2014/main" id="{6E74B197-5D58-254D-A970-8BE519B5B21A}"/>
              </a:ext>
            </a:extLst>
          </p:cNvPr>
          <p:cNvSpPr>
            <a:spLocks noGrp="1"/>
          </p:cNvSpPr>
          <p:nvPr>
            <p:ph type="sldNum" sz="quarter" idx="12"/>
          </p:nvPr>
        </p:nvSpPr>
        <p:spPr>
          <a:xfrm>
            <a:off x="10853928" y="6356350"/>
            <a:ext cx="685800" cy="365125"/>
          </a:xfrm>
        </p:spPr>
        <p:txBody>
          <a:bodyPr>
            <a:normAutofit/>
          </a:bodyPr>
          <a:lstStyle/>
          <a:p>
            <a:pPr algn="l">
              <a:spcAft>
                <a:spcPts val="600"/>
              </a:spcAft>
            </a:pPr>
            <a:fld id="{53618D43-1850-8444-814C-802B8B777D19}" type="slidenum">
              <a:rPr lang="en-US">
                <a:solidFill>
                  <a:srgbClr val="FFFFFF"/>
                </a:solidFill>
              </a:rPr>
              <a:pPr algn="l">
                <a:spcAft>
                  <a:spcPts val="600"/>
                </a:spcAft>
              </a:pPr>
              <a:t>29</a:t>
            </a:fld>
            <a:endParaRPr lang="en-US">
              <a:solidFill>
                <a:srgbClr val="FFFFFF"/>
              </a:solidFill>
            </a:endParaRPr>
          </a:p>
        </p:txBody>
      </p:sp>
    </p:spTree>
    <p:extLst>
      <p:ext uri="{BB962C8B-B14F-4D97-AF65-F5344CB8AC3E}">
        <p14:creationId xmlns:p14="http://schemas.microsoft.com/office/powerpoint/2010/main" val="3140233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lose up of a star in space&#10;&#10;Description automatically generated">
            <a:extLst>
              <a:ext uri="{FF2B5EF4-FFF2-40B4-BE49-F238E27FC236}">
                <a16:creationId xmlns:a16="http://schemas.microsoft.com/office/drawing/2014/main" id="{F2C5B385-2C1D-2E4E-A59F-AE310AC8D544}"/>
              </a:ext>
            </a:extLst>
          </p:cNvPr>
          <p:cNvPicPr>
            <a:picLocks noChangeAspect="1"/>
          </p:cNvPicPr>
          <p:nvPr/>
        </p:nvPicPr>
        <p:blipFill rotWithShape="1">
          <a:blip r:embed="rId3">
            <a:alphaModFix amt="35000"/>
          </a:blip>
          <a:srcRect t="11113" b="19740"/>
          <a:stretch/>
        </p:blipFill>
        <p:spPr>
          <a:xfrm>
            <a:off x="0" y="0"/>
            <a:ext cx="12191998" cy="6858000"/>
          </a:xfrm>
          <a:prstGeom prst="rect">
            <a:avLst/>
          </a:prstGeom>
        </p:spPr>
      </p:pic>
      <p:sp>
        <p:nvSpPr>
          <p:cNvPr id="2" name="Title 1">
            <a:extLst>
              <a:ext uri="{FF2B5EF4-FFF2-40B4-BE49-F238E27FC236}">
                <a16:creationId xmlns:a16="http://schemas.microsoft.com/office/drawing/2014/main" id="{156D404B-C4CD-4045-BCD0-9CE2E9C702D4}"/>
              </a:ext>
            </a:extLst>
          </p:cNvPr>
          <p:cNvSpPr>
            <a:spLocks noGrp="1"/>
          </p:cNvSpPr>
          <p:nvPr>
            <p:ph type="title"/>
          </p:nvPr>
        </p:nvSpPr>
        <p:spPr/>
        <p:txBody>
          <a:bodyPr vert="horz" lIns="91440" tIns="45720" rIns="91440" bIns="45720" rtlCol="0" anchor="ctr">
            <a:normAutofit/>
          </a:bodyPr>
          <a:lstStyle/>
          <a:p>
            <a:r>
              <a:rPr lang="en-US" dirty="0"/>
              <a:t>Baryonic components of galaxies</a:t>
            </a:r>
          </a:p>
        </p:txBody>
      </p:sp>
      <p:sp>
        <p:nvSpPr>
          <p:cNvPr id="20" name="Content Placeholder 19">
            <a:extLst>
              <a:ext uri="{FF2B5EF4-FFF2-40B4-BE49-F238E27FC236}">
                <a16:creationId xmlns:a16="http://schemas.microsoft.com/office/drawing/2014/main" id="{999AD0E7-57D4-8042-AED5-89B87949498A}"/>
              </a:ext>
            </a:extLst>
          </p:cNvPr>
          <p:cNvSpPr>
            <a:spLocks noGrp="1"/>
          </p:cNvSpPr>
          <p:nvPr>
            <p:ph idx="1"/>
          </p:nvPr>
        </p:nvSpPr>
        <p:spPr/>
        <p:txBody>
          <a:bodyPr/>
          <a:lstStyle/>
          <a:p>
            <a:r>
              <a:rPr lang="en-US" dirty="0">
                <a:solidFill>
                  <a:srgbClr val="FFFFFF"/>
                </a:solidFill>
              </a:rPr>
              <a:t>Stars</a:t>
            </a:r>
          </a:p>
          <a:p>
            <a:pPr lvl="1"/>
            <a:r>
              <a:rPr lang="en-US" dirty="0">
                <a:solidFill>
                  <a:srgbClr val="FFFFFF"/>
                </a:solidFill>
              </a:rPr>
              <a:t>Formed from collapsing clouds of gas</a:t>
            </a:r>
          </a:p>
          <a:p>
            <a:pPr lvl="1"/>
            <a:r>
              <a:rPr lang="en-US" dirty="0">
                <a:solidFill>
                  <a:srgbClr val="FFFFFF"/>
                </a:solidFill>
              </a:rPr>
              <a:t>Emit continuous radiation in the form of starlight</a:t>
            </a:r>
          </a:p>
          <a:p>
            <a:r>
              <a:rPr lang="en-US" dirty="0">
                <a:solidFill>
                  <a:srgbClr val="FFFFFF"/>
                </a:solidFill>
              </a:rPr>
              <a:t>Gas</a:t>
            </a:r>
          </a:p>
          <a:p>
            <a:pPr lvl="1"/>
            <a:r>
              <a:rPr lang="en-US" dirty="0">
                <a:solidFill>
                  <a:srgbClr val="FFFFFF"/>
                </a:solidFill>
              </a:rPr>
              <a:t>Molecular, neutral atomic, ionized atomic</a:t>
            </a:r>
          </a:p>
          <a:p>
            <a:pPr lvl="1"/>
            <a:r>
              <a:rPr lang="en-US" dirty="0">
                <a:solidFill>
                  <a:srgbClr val="FFFFFF"/>
                </a:solidFill>
              </a:rPr>
              <a:t>Molecular phase drives star formation</a:t>
            </a:r>
          </a:p>
          <a:p>
            <a:r>
              <a:rPr lang="en-US" dirty="0">
                <a:solidFill>
                  <a:srgbClr val="FFFFFF"/>
                </a:solidFill>
              </a:rPr>
              <a:t>Dust</a:t>
            </a:r>
          </a:p>
          <a:p>
            <a:pPr lvl="1"/>
            <a:r>
              <a:rPr lang="en-US" dirty="0">
                <a:solidFill>
                  <a:srgbClr val="FFFFFF"/>
                </a:solidFill>
              </a:rPr>
              <a:t>Formed from collision of neutral atoms</a:t>
            </a:r>
          </a:p>
          <a:p>
            <a:pPr lvl="1"/>
            <a:r>
              <a:rPr lang="en-US" dirty="0">
                <a:solidFill>
                  <a:srgbClr val="FFFFFF"/>
                </a:solidFill>
              </a:rPr>
              <a:t>Absorbs starlight efficiently</a:t>
            </a:r>
          </a:p>
        </p:txBody>
      </p:sp>
      <p:sp>
        <p:nvSpPr>
          <p:cNvPr id="5" name="Date Placeholder 4">
            <a:extLst>
              <a:ext uri="{FF2B5EF4-FFF2-40B4-BE49-F238E27FC236}">
                <a16:creationId xmlns:a16="http://schemas.microsoft.com/office/drawing/2014/main" id="{D1CFC425-9EA8-814B-A894-4A2C5CCAD23C}"/>
              </a:ext>
            </a:extLst>
          </p:cNvPr>
          <p:cNvSpPr>
            <a:spLocks noGrp="1"/>
          </p:cNvSpPr>
          <p:nvPr>
            <p:ph type="dt" sz="half" idx="10"/>
          </p:nvPr>
        </p:nvSpPr>
        <p:spPr/>
        <p:txBody>
          <a:bodyPr vert="horz" lIns="91440" tIns="45720" rIns="91440" bIns="45720" rtlCol="0" anchor="ctr">
            <a:normAutofit/>
          </a:bodyPr>
          <a:lstStyle/>
          <a:p>
            <a:pPr>
              <a:spcAft>
                <a:spcPts val="600"/>
              </a:spcAft>
              <a:defRPr/>
            </a:pPr>
            <a:fld id="{0C2CCE5F-E5A7-DC46-9421-3C251156A34E}" type="datetime1">
              <a:rPr lang="en-US">
                <a:solidFill>
                  <a:srgbClr val="FFFFFF"/>
                </a:solidFill>
              </a:rPr>
              <a:pPr>
                <a:spcAft>
                  <a:spcPts val="600"/>
                </a:spcAft>
                <a:defRPr/>
              </a:pPr>
              <a:t>5/7/20</a:t>
            </a:fld>
            <a:endParaRPr lang="en-US">
              <a:solidFill>
                <a:srgbClr val="FFFFFF"/>
              </a:solidFill>
            </a:endParaRPr>
          </a:p>
        </p:txBody>
      </p:sp>
      <p:sp>
        <p:nvSpPr>
          <p:cNvPr id="6" name="Footer Placeholder 5">
            <a:extLst>
              <a:ext uri="{FF2B5EF4-FFF2-40B4-BE49-F238E27FC236}">
                <a16:creationId xmlns:a16="http://schemas.microsoft.com/office/drawing/2014/main" id="{900CDF8B-8322-D44D-8DE5-6BFD8E442A16}"/>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a:solidFill>
                  <a:srgbClr val="FFFFFF"/>
                </a:solidFill>
              </a:rPr>
              <a:t>Sean MacBride Thesis Defense</a:t>
            </a:r>
          </a:p>
        </p:txBody>
      </p:sp>
      <p:sp>
        <p:nvSpPr>
          <p:cNvPr id="7" name="Slide Number Placeholder 6">
            <a:extLst>
              <a:ext uri="{FF2B5EF4-FFF2-40B4-BE49-F238E27FC236}">
                <a16:creationId xmlns:a16="http://schemas.microsoft.com/office/drawing/2014/main" id="{48515384-4AC8-AA43-B3EA-5F099A1FACFB}"/>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3618D43-1850-8444-814C-802B8B777D19}" type="slidenum">
              <a:rPr lang="en-US">
                <a:solidFill>
                  <a:srgbClr val="FFFFFF"/>
                </a:solidFill>
              </a:rPr>
              <a:pPr>
                <a:spcAft>
                  <a:spcPts val="600"/>
                </a:spcAft>
                <a:defRPr/>
              </a:pPr>
              <a:t>3</a:t>
            </a:fld>
            <a:endParaRPr lang="en-US">
              <a:solidFill>
                <a:srgbClr val="FFFFFF"/>
              </a:solidFill>
            </a:endParaRPr>
          </a:p>
        </p:txBody>
      </p:sp>
    </p:spTree>
    <p:extLst>
      <p:ext uri="{BB962C8B-B14F-4D97-AF65-F5344CB8AC3E}">
        <p14:creationId xmlns:p14="http://schemas.microsoft.com/office/powerpoint/2010/main" val="319622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FBF8-E285-0846-8659-191AE611FAEB}"/>
              </a:ext>
            </a:extLst>
          </p:cNvPr>
          <p:cNvSpPr>
            <a:spLocks noGrp="1"/>
          </p:cNvSpPr>
          <p:nvPr>
            <p:ph type="title"/>
          </p:nvPr>
        </p:nvSpPr>
        <p:spPr/>
        <p:txBody>
          <a:bodyPr/>
          <a:lstStyle/>
          <a:p>
            <a:r>
              <a:rPr lang="en-US" dirty="0"/>
              <a:t>Dust in SDSS galaxies</a:t>
            </a:r>
          </a:p>
        </p:txBody>
      </p:sp>
      <p:sp>
        <p:nvSpPr>
          <p:cNvPr id="3" name="Content Placeholder 2">
            <a:extLst>
              <a:ext uri="{FF2B5EF4-FFF2-40B4-BE49-F238E27FC236}">
                <a16:creationId xmlns:a16="http://schemas.microsoft.com/office/drawing/2014/main" id="{CBE0927F-F55C-4544-AC40-3264B52B676D}"/>
              </a:ext>
            </a:extLst>
          </p:cNvPr>
          <p:cNvSpPr>
            <a:spLocks noGrp="1"/>
          </p:cNvSpPr>
          <p:nvPr>
            <p:ph idx="1"/>
          </p:nvPr>
        </p:nvSpPr>
        <p:spPr/>
        <p:txBody>
          <a:bodyPr/>
          <a:lstStyle/>
          <a:p>
            <a:r>
              <a:rPr lang="en-US" dirty="0"/>
              <a:t>Galaxies separated by inclination</a:t>
            </a:r>
          </a:p>
          <a:p>
            <a:r>
              <a:rPr lang="en-US" dirty="0"/>
              <a:t>Edge on galaxies exhibit </a:t>
            </a:r>
          </a:p>
        </p:txBody>
      </p:sp>
      <p:sp>
        <p:nvSpPr>
          <p:cNvPr id="4" name="Date Placeholder 3">
            <a:extLst>
              <a:ext uri="{FF2B5EF4-FFF2-40B4-BE49-F238E27FC236}">
                <a16:creationId xmlns:a16="http://schemas.microsoft.com/office/drawing/2014/main" id="{3CF4EDD3-2C6B-7A47-BA32-D0CFE6A44640}"/>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FB457D66-F666-684B-BAB0-16FE79961AF7}"/>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6E74B197-5D58-254D-A970-8BE519B5B21A}"/>
              </a:ext>
            </a:extLst>
          </p:cNvPr>
          <p:cNvSpPr>
            <a:spLocks noGrp="1"/>
          </p:cNvSpPr>
          <p:nvPr>
            <p:ph type="sldNum" sz="quarter" idx="12"/>
          </p:nvPr>
        </p:nvSpPr>
        <p:spPr/>
        <p:txBody>
          <a:bodyPr/>
          <a:lstStyle/>
          <a:p>
            <a:fld id="{53618D43-1850-8444-814C-802B8B777D19}" type="slidenum">
              <a:rPr lang="en-US" smtClean="0"/>
              <a:t>30</a:t>
            </a:fld>
            <a:endParaRPr lang="en-US"/>
          </a:p>
        </p:txBody>
      </p:sp>
      <p:pic>
        <p:nvPicPr>
          <p:cNvPr id="8" name="Picture 7" descr="A close up of a map&#10;&#10;Description automatically generated">
            <a:extLst>
              <a:ext uri="{FF2B5EF4-FFF2-40B4-BE49-F238E27FC236}">
                <a16:creationId xmlns:a16="http://schemas.microsoft.com/office/drawing/2014/main" id="{162A7033-7623-DA46-A119-659EB20FBA02}"/>
              </a:ext>
            </a:extLst>
          </p:cNvPr>
          <p:cNvPicPr>
            <a:picLocks noChangeAspect="1"/>
          </p:cNvPicPr>
          <p:nvPr/>
        </p:nvPicPr>
        <p:blipFill rotWithShape="1">
          <a:blip r:embed="rId2"/>
          <a:srcRect l="6251" t="10070" r="6771" b="3820"/>
          <a:stretch/>
        </p:blipFill>
        <p:spPr>
          <a:xfrm>
            <a:off x="533401" y="292077"/>
            <a:ext cx="11125198" cy="5507084"/>
          </a:xfrm>
          <a:prstGeom prst="rect">
            <a:avLst/>
          </a:prstGeom>
        </p:spPr>
      </p:pic>
      <p:sp>
        <p:nvSpPr>
          <p:cNvPr id="9" name="TextBox 8">
            <a:extLst>
              <a:ext uri="{FF2B5EF4-FFF2-40B4-BE49-F238E27FC236}">
                <a16:creationId xmlns:a16="http://schemas.microsoft.com/office/drawing/2014/main" id="{36031C6B-E177-654A-8064-AC36BD6B7153}"/>
              </a:ext>
            </a:extLst>
          </p:cNvPr>
          <p:cNvSpPr txBox="1"/>
          <p:nvPr/>
        </p:nvSpPr>
        <p:spPr>
          <a:xfrm>
            <a:off x="934323" y="5812394"/>
            <a:ext cx="5161677" cy="369332"/>
          </a:xfrm>
          <a:prstGeom prst="rect">
            <a:avLst/>
          </a:prstGeom>
          <a:noFill/>
        </p:spPr>
        <p:txBody>
          <a:bodyPr wrap="square" rtlCol="0">
            <a:spAutoFit/>
          </a:bodyPr>
          <a:lstStyle/>
          <a:p>
            <a:pPr algn="ctr"/>
            <a:r>
              <a:rPr lang="en-US" dirty="0" err="1">
                <a:latin typeface="Times" pitchFamily="2" charset="0"/>
              </a:rPr>
              <a:t>i</a:t>
            </a:r>
            <a:r>
              <a:rPr lang="en-US" dirty="0">
                <a:latin typeface="Times" pitchFamily="2" charset="0"/>
              </a:rPr>
              <a:t>&gt;73</a:t>
            </a:r>
            <a:r>
              <a:rPr lang="en-US" baseline="30000" dirty="0">
                <a:latin typeface="Times" pitchFamily="2" charset="0"/>
              </a:rPr>
              <a:t>o</a:t>
            </a:r>
            <a:endParaRPr lang="en-US" dirty="0">
              <a:latin typeface="Times" pitchFamily="2" charset="0"/>
            </a:endParaRPr>
          </a:p>
        </p:txBody>
      </p:sp>
      <p:sp>
        <p:nvSpPr>
          <p:cNvPr id="10" name="TextBox 9">
            <a:extLst>
              <a:ext uri="{FF2B5EF4-FFF2-40B4-BE49-F238E27FC236}">
                <a16:creationId xmlns:a16="http://schemas.microsoft.com/office/drawing/2014/main" id="{1A55D5C9-FF65-4D46-B76B-6C9D31AF45D6}"/>
              </a:ext>
            </a:extLst>
          </p:cNvPr>
          <p:cNvSpPr txBox="1"/>
          <p:nvPr/>
        </p:nvSpPr>
        <p:spPr>
          <a:xfrm>
            <a:off x="6096000" y="5828246"/>
            <a:ext cx="5161677" cy="369332"/>
          </a:xfrm>
          <a:prstGeom prst="rect">
            <a:avLst/>
          </a:prstGeom>
          <a:noFill/>
        </p:spPr>
        <p:txBody>
          <a:bodyPr wrap="square" rtlCol="0">
            <a:spAutoFit/>
          </a:bodyPr>
          <a:lstStyle/>
          <a:p>
            <a:pPr algn="ctr"/>
            <a:r>
              <a:rPr lang="en-US" dirty="0" err="1">
                <a:latin typeface="Times" pitchFamily="2" charset="0"/>
              </a:rPr>
              <a:t>i</a:t>
            </a:r>
            <a:r>
              <a:rPr lang="en-US" dirty="0">
                <a:latin typeface="Times" pitchFamily="2" charset="0"/>
              </a:rPr>
              <a:t>&lt;36</a:t>
            </a:r>
            <a:r>
              <a:rPr lang="en-US" baseline="30000" dirty="0">
                <a:latin typeface="Times" pitchFamily="2" charset="0"/>
              </a:rPr>
              <a:t>o</a:t>
            </a:r>
            <a:endParaRPr lang="en-US" dirty="0">
              <a:latin typeface="Times" pitchFamily="2" charset="0"/>
            </a:endParaRPr>
          </a:p>
        </p:txBody>
      </p:sp>
    </p:spTree>
    <p:extLst>
      <p:ext uri="{BB962C8B-B14F-4D97-AF65-F5344CB8AC3E}">
        <p14:creationId xmlns:p14="http://schemas.microsoft.com/office/powerpoint/2010/main" val="2331480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7D4F-8041-4145-91E5-2EBD8CCA5AFC}"/>
              </a:ext>
            </a:extLst>
          </p:cNvPr>
          <p:cNvSpPr>
            <a:spLocks noGrp="1"/>
          </p:cNvSpPr>
          <p:nvPr>
            <p:ph type="title"/>
          </p:nvPr>
        </p:nvSpPr>
        <p:spPr/>
        <p:txBody>
          <a:bodyPr/>
          <a:lstStyle/>
          <a:p>
            <a:r>
              <a:rPr lang="en-US" dirty="0"/>
              <a:t>Central conclusions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771365-A040-CE49-BE3D-B66EC7D570D8}"/>
                  </a:ext>
                </a:extLst>
              </p:cNvPr>
              <p:cNvSpPr>
                <a:spLocks noGrp="1"/>
              </p:cNvSpPr>
              <p:nvPr>
                <p:ph idx="1"/>
              </p:nvPr>
            </p:nvSpPr>
            <p:spPr/>
            <p:txBody>
              <a:bodyPr anchor="ctr">
                <a:normAutofit fontScale="92500"/>
              </a:bodyPr>
              <a:lstStyle/>
              <a:p>
                <a:pPr>
                  <a:lnSpc>
                    <a:spcPct val="150000"/>
                  </a:lnSpc>
                </a:pPr>
                <a:r>
                  <a:rPr lang="en-US" dirty="0"/>
                  <a:t>Calibration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sub>
                        </m:sSub>
                      </m:sub>
                    </m:sSub>
                  </m:oMath>
                </a14:m>
                <a:r>
                  <a:rPr lang="en-US" dirty="0"/>
                  <a:t> dependent on metallicity</a:t>
                </a:r>
              </a:p>
              <a:p>
                <a:pPr>
                  <a:lnSpc>
                    <a:spcPct val="150000"/>
                  </a:lnSpc>
                </a:pPr>
                <a:r>
                  <a:rPr lang="en-US" dirty="0"/>
                  <a:t>H</a:t>
                </a:r>
                <a:r>
                  <a:rPr lang="en-US" baseline="-25000" dirty="0"/>
                  <a:t>2</a:t>
                </a:r>
                <a:r>
                  <a:rPr lang="en-US" dirty="0"/>
                  <a:t> and dust calibration independent of metallicity, minor dependence on inclination</a:t>
                </a:r>
              </a:p>
              <a:p>
                <a:pPr>
                  <a:lnSpc>
                    <a:spcPct val="150000"/>
                  </a:lnSpc>
                </a:pPr>
                <a:r>
                  <a:rPr lang="en-US" dirty="0"/>
                  <a:t>Calibrators show consistency across SDSS sample</a:t>
                </a:r>
              </a:p>
              <a:p>
                <a:pPr>
                  <a:lnSpc>
                    <a:spcPct val="110000"/>
                  </a:lnSpc>
                </a:pPr>
                <a:r>
                  <a:rPr lang="en-US" dirty="0"/>
                  <a:t>Inclination dependent within SDSS sample</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d>
                        <m:dPr>
                          <m:ctrlPr>
                            <a:rPr lang="en-US" i="1">
                              <a:latin typeface="Cambria Math" panose="02040503050406030204" pitchFamily="18" charset="0"/>
                            </a:rPr>
                          </m:ctrlPr>
                        </m:dPr>
                        <m:e>
                          <m:f>
                            <m:fPr>
                              <m:ctrlPr>
                                <a:rPr lang="en-US" i="1">
                                  <a:solidFill>
                                    <a:srgbClr val="FFFFFF"/>
                                  </a:solidFill>
                                  <a:latin typeface="Cambria Math" panose="02040503050406030204" pitchFamily="18" charset="0"/>
                                  <a:ea typeface="Cambria Math" panose="02040503050406030204" pitchFamily="18" charset="0"/>
                                </a:rPr>
                              </m:ctrlPr>
                            </m:fPr>
                            <m:num>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sub>
                              </m:sSub>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3" name="Content Placeholder 2">
                <a:extLst>
                  <a:ext uri="{FF2B5EF4-FFF2-40B4-BE49-F238E27FC236}">
                    <a16:creationId xmlns:a16="http://schemas.microsoft.com/office/drawing/2014/main" id="{CB771365-A040-CE49-BE3D-B66EC7D570D8}"/>
                  </a:ext>
                </a:extLst>
              </p:cNvPr>
              <p:cNvSpPr>
                <a:spLocks noGrp="1" noRot="1" noChangeAspect="1" noMove="1" noResize="1" noEditPoints="1" noAdjustHandles="1" noChangeArrowheads="1" noChangeShapeType="1" noTextEdit="1"/>
              </p:cNvSpPr>
              <p:nvPr>
                <p:ph idx="1"/>
              </p:nvPr>
            </p:nvSpPr>
            <p:spPr>
              <a:blipFill>
                <a:blip r:embed="rId2"/>
                <a:stretch>
                  <a:fillRect l="-844" b="-117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EDC9AA2-A5E0-494F-901E-F0D145972327}"/>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10A231BE-569E-3E41-B81D-916F32971971}"/>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0CAFE89A-7335-2841-8DB5-6BE3157C6B82}"/>
              </a:ext>
            </a:extLst>
          </p:cNvPr>
          <p:cNvSpPr>
            <a:spLocks noGrp="1"/>
          </p:cNvSpPr>
          <p:nvPr>
            <p:ph type="sldNum" sz="quarter" idx="12"/>
          </p:nvPr>
        </p:nvSpPr>
        <p:spPr/>
        <p:txBody>
          <a:bodyPr/>
          <a:lstStyle/>
          <a:p>
            <a:fld id="{53618D43-1850-8444-814C-802B8B777D19}" type="slidenum">
              <a:rPr lang="en-US" smtClean="0"/>
              <a:t>31</a:t>
            </a:fld>
            <a:endParaRPr lang="en-US"/>
          </a:p>
        </p:txBody>
      </p:sp>
    </p:spTree>
    <p:extLst>
      <p:ext uri="{BB962C8B-B14F-4D97-AF65-F5344CB8AC3E}">
        <p14:creationId xmlns:p14="http://schemas.microsoft.com/office/powerpoint/2010/main" val="3321383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0" descr="A close up of a star in space&#10;&#10;Description automatically generated">
            <a:extLst>
              <a:ext uri="{FF2B5EF4-FFF2-40B4-BE49-F238E27FC236}">
                <a16:creationId xmlns:a16="http://schemas.microsoft.com/office/drawing/2014/main" id="{DBFFABCD-7C60-084C-8D27-67CD754AC8B1}"/>
              </a:ext>
            </a:extLst>
          </p:cNvPr>
          <p:cNvPicPr>
            <a:picLocks noChangeAspect="1"/>
          </p:cNvPicPr>
          <p:nvPr/>
        </p:nvPicPr>
        <p:blipFill rotWithShape="1">
          <a:blip r:embed="rId2">
            <a:alphaModFix amt="30000"/>
          </a:blip>
          <a:srcRect t="11066" b="19703"/>
          <a:stretch/>
        </p:blipFill>
        <p:spPr>
          <a:xfrm>
            <a:off x="20" y="10"/>
            <a:ext cx="12191980" cy="6857990"/>
          </a:xfrm>
          <a:prstGeom prst="rect">
            <a:avLst/>
          </a:prstGeom>
        </p:spPr>
      </p:pic>
      <p:sp>
        <p:nvSpPr>
          <p:cNvPr id="2" name="Title 1">
            <a:extLst>
              <a:ext uri="{FF2B5EF4-FFF2-40B4-BE49-F238E27FC236}">
                <a16:creationId xmlns:a16="http://schemas.microsoft.com/office/drawing/2014/main" id="{14AA6F6B-F0F1-ED4A-8E4E-8F19D88CEAFC}"/>
              </a:ext>
            </a:extLst>
          </p:cNvPr>
          <p:cNvSpPr>
            <a:spLocks noGrp="1"/>
          </p:cNvSpPr>
          <p:nvPr>
            <p:ph type="title"/>
          </p:nvPr>
        </p:nvSpPr>
        <p:spPr/>
        <p:txBody>
          <a:bodyPr/>
          <a:lstStyle/>
          <a:p>
            <a:r>
              <a:rPr lang="en-US" dirty="0"/>
              <a:t>What is included in the calibration?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2D589A-2DE3-AD4E-AB22-3823CC8CC211}"/>
                  </a:ext>
                </a:extLst>
              </p:cNvPr>
              <p:cNvSpPr>
                <a:spLocks noGrp="1"/>
              </p:cNvSpPr>
              <p:nvPr>
                <p:ph idx="1"/>
              </p:nvPr>
            </p:nvSpPr>
            <p:spPr/>
            <p:txBody>
              <a:bodyPr/>
              <a:lstStyle/>
              <a:p>
                <a:r>
                  <a:rPr lang="en-US" dirty="0"/>
                  <a:t>Gas phases of a galaxy</a:t>
                </a:r>
              </a:p>
              <a:p>
                <a:pPr lvl="1"/>
                <a:r>
                  <a:rPr lang="en-US" dirty="0"/>
                  <a:t>Molecular</a:t>
                </a:r>
              </a:p>
              <a:p>
                <a:pPr lvl="2"/>
                <a:r>
                  <a:rPr lang="en-US" dirty="0"/>
                  <a:t>Derived using calibration</a:t>
                </a:r>
              </a:p>
              <a:p>
                <a:pPr lvl="1"/>
                <a:r>
                  <a:rPr lang="en-US" dirty="0"/>
                  <a:t>Ionized atomic</a:t>
                </a:r>
              </a:p>
              <a:p>
                <a:pPr lvl="2"/>
                <a:r>
                  <a:rPr lang="en-US" dirty="0"/>
                  <a:t>Traced with </a:t>
                </a:r>
                <a14:m>
                  <m:oMath xmlns:m="http://schemas.openxmlformats.org/officeDocument/2006/math">
                    <m:r>
                      <a:rPr lang="en-US" i="1">
                        <a:latin typeface="Cambria Math" panose="02040503050406030204" pitchFamily="18" charset="0"/>
                        <a:ea typeface="Cambria Math" panose="02040503050406030204" pitchFamily="18" charset="0"/>
                      </a:rPr>
                      <m:t>𝐻</m:t>
                    </m:r>
                    <m:r>
                      <a:rPr lang="en-US" i="1">
                        <a:latin typeface="Cambria Math" panose="02040503050406030204" pitchFamily="18" charset="0"/>
                        <a:ea typeface="Cambria Math" panose="02040503050406030204" pitchFamily="18" charset="0"/>
                      </a:rPr>
                      <m:t>⍺</m:t>
                    </m:r>
                  </m:oMath>
                </a14:m>
                <a:r>
                  <a:rPr lang="en-US" dirty="0"/>
                  <a:t> emission</a:t>
                </a:r>
              </a:p>
              <a:p>
                <a:pPr lvl="1"/>
                <a:r>
                  <a:rPr lang="en-US" dirty="0"/>
                  <a:t>Neutral atomic</a:t>
                </a:r>
              </a:p>
              <a:p>
                <a:pPr lvl="2"/>
                <a:r>
                  <a:rPr lang="en-US" dirty="0"/>
                  <a:t>Traced with 21cm spin flip transition</a:t>
                </a:r>
              </a:p>
              <a:p>
                <a:r>
                  <a:rPr lang="en-US" dirty="0"/>
                  <a:t>Dust derived from calibration</a:t>
                </a:r>
              </a:p>
              <a:p>
                <a:r>
                  <a:rPr lang="en-US" dirty="0"/>
                  <a:t>Stellar mass widely accessible from photometry</a:t>
                </a:r>
              </a:p>
              <a:p>
                <a:r>
                  <a:rPr lang="en-US" dirty="0"/>
                  <a:t>In search of baryonic mass function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𝑠𝑡𝑎𝑟𝑠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𝑔𝑎𝑠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𝑑𝑢𝑠𝑡</m:t>
                        </m:r>
                      </m:sub>
                    </m:sSub>
                  </m:oMath>
                </a14:m>
                <a:endParaRPr lang="en-US" dirty="0"/>
              </a:p>
            </p:txBody>
          </p:sp>
        </mc:Choice>
        <mc:Fallback xmlns="">
          <p:sp>
            <p:nvSpPr>
              <p:cNvPr id="3" name="Content Placeholder 2">
                <a:extLst>
                  <a:ext uri="{FF2B5EF4-FFF2-40B4-BE49-F238E27FC236}">
                    <a16:creationId xmlns:a16="http://schemas.microsoft.com/office/drawing/2014/main" id="{252D589A-2DE3-AD4E-AB22-3823CC8CC211}"/>
                  </a:ext>
                </a:extLst>
              </p:cNvPr>
              <p:cNvSpPr>
                <a:spLocks noGrp="1" noRot="1" noChangeAspect="1" noMove="1" noResize="1" noEditPoints="1" noAdjustHandles="1" noChangeArrowheads="1" noChangeShapeType="1" noTextEdit="1"/>
              </p:cNvSpPr>
              <p:nvPr>
                <p:ph idx="1"/>
              </p:nvPr>
            </p:nvSpPr>
            <p:spPr>
              <a:blipFill>
                <a:blip r:embed="rId3"/>
                <a:stretch>
                  <a:fillRect l="-965" t="-2339" b="-87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826FAD1-5BF8-A948-8DB1-A00CBBA0FAA6}"/>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A3C24BF0-0EA4-1845-BC89-85BB284CF60C}"/>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C858764D-A8B5-AC48-9947-26403B94157A}"/>
              </a:ext>
            </a:extLst>
          </p:cNvPr>
          <p:cNvSpPr>
            <a:spLocks noGrp="1"/>
          </p:cNvSpPr>
          <p:nvPr>
            <p:ph type="sldNum" sz="quarter" idx="12"/>
          </p:nvPr>
        </p:nvSpPr>
        <p:spPr/>
        <p:txBody>
          <a:bodyPr/>
          <a:lstStyle/>
          <a:p>
            <a:fld id="{53618D43-1850-8444-814C-802B8B777D19}" type="slidenum">
              <a:rPr lang="en-US" smtClean="0"/>
              <a:t>32</a:t>
            </a:fld>
            <a:endParaRPr lang="en-US"/>
          </a:p>
        </p:txBody>
      </p:sp>
    </p:spTree>
    <p:extLst>
      <p:ext uri="{BB962C8B-B14F-4D97-AF65-F5344CB8AC3E}">
        <p14:creationId xmlns:p14="http://schemas.microsoft.com/office/powerpoint/2010/main" val="1823797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4ECDF-401E-604C-B418-8A41803FA81C}"/>
              </a:ext>
            </a:extLst>
          </p:cNvPr>
          <p:cNvSpPr>
            <a:spLocks noGrp="1"/>
          </p:cNvSpPr>
          <p:nvPr>
            <p:ph type="title"/>
          </p:nvPr>
        </p:nvSpPr>
        <p:spPr>
          <a:xfrm>
            <a:off x="838200" y="365125"/>
            <a:ext cx="6254496" cy="1828800"/>
          </a:xfrm>
        </p:spPr>
        <p:txBody>
          <a:bodyPr>
            <a:normAutofit/>
          </a:bodyPr>
          <a:lstStyle/>
          <a:p>
            <a:r>
              <a:rPr lang="en-US" dirty="0"/>
              <a:t>Future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7929C-3D24-1540-8084-66633D9CBE94}"/>
                  </a:ext>
                </a:extLst>
              </p:cNvPr>
              <p:cNvSpPr>
                <a:spLocks noGrp="1"/>
              </p:cNvSpPr>
              <p:nvPr>
                <p:ph idx="1"/>
              </p:nvPr>
            </p:nvSpPr>
            <p:spPr>
              <a:xfrm>
                <a:off x="838200" y="2322576"/>
                <a:ext cx="6254496" cy="3858768"/>
              </a:xfrm>
            </p:spPr>
            <p:txBody>
              <a:bodyPr>
                <a:normAutofit/>
              </a:bodyPr>
              <a:lstStyle/>
              <a:p>
                <a:r>
                  <a:rPr lang="en-US" sz="2200" dirty="0"/>
                  <a:t>Dark matter is central to early stages of galaxy evolution</a:t>
                </a:r>
              </a:p>
              <a:p>
                <a:r>
                  <a:rPr lang="en-US" sz="2200" dirty="0"/>
                  <a:t>Though abundant, observational signatures scant</a:t>
                </a:r>
              </a:p>
              <a:p>
                <a:r>
                  <a:rPr lang="en-US" sz="2200" b="1" dirty="0"/>
                  <a:t>D</a:t>
                </a:r>
                <a:r>
                  <a:rPr lang="en-US" sz="2200" dirty="0"/>
                  <a:t>ark </a:t>
                </a:r>
                <a:r>
                  <a:rPr lang="en-US" sz="2200" b="1" dirty="0"/>
                  <a:t>E</a:t>
                </a:r>
                <a:r>
                  <a:rPr lang="en-US" sz="2200" dirty="0"/>
                  <a:t>nergy </a:t>
                </a:r>
                <a:r>
                  <a:rPr lang="en-US" sz="2200" b="1" dirty="0"/>
                  <a:t>S</a:t>
                </a:r>
                <a:r>
                  <a:rPr lang="en-US" sz="2200" dirty="0"/>
                  <a:t>pectroscopy </a:t>
                </a:r>
                <a:r>
                  <a:rPr lang="en-US" sz="2200" b="1" dirty="0"/>
                  <a:t>I</a:t>
                </a:r>
                <a:r>
                  <a:rPr lang="en-US" sz="2200" dirty="0"/>
                  <a:t>nstrument</a:t>
                </a:r>
              </a:p>
              <a:p>
                <a:pPr lvl="1"/>
                <a:r>
                  <a:rPr lang="en-US" sz="2200" dirty="0"/>
                  <a:t>Constrain dark energy theories</a:t>
                </a:r>
              </a:p>
              <a:p>
                <a:pPr lvl="1"/>
                <a:r>
                  <a:rPr lang="en-US" sz="2200" dirty="0"/>
                  <a:t>Study large scale structure distribution in universe</a:t>
                </a:r>
              </a:p>
              <a:p>
                <a:r>
                  <a:rPr lang="en-US" sz="2200" dirty="0"/>
                  <a:t>In pursuit of a total matter function</a:t>
                </a:r>
              </a:p>
              <a:p>
                <a:pPr marL="0" indent="0">
                  <a:buNone/>
                </a:pPr>
                <a14:m>
                  <m:oMathPara xmlns:m="http://schemas.openxmlformats.org/officeDocument/2006/math">
                    <m:oMathParaPr>
                      <m:jc m:val="centerGroup"/>
                    </m:oMathParaPr>
                    <m:oMath xmlns:m="http://schemas.openxmlformats.org/officeDocument/2006/math">
                      <m:f>
                        <m:fPr>
                          <m:ctrlPr>
                            <a:rPr lang="en-US" sz="2200" i="1">
                              <a:latin typeface="Cambria Math" panose="02040503050406030204" pitchFamily="18" charset="0"/>
                            </a:rPr>
                          </m:ctrlPr>
                        </m:fPr>
                        <m:num>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𝑀</m:t>
                              </m:r>
                            </m:e>
                            <m:sub>
                              <m:r>
                                <a:rPr lang="en-US" sz="2200" i="1">
                                  <a:latin typeface="Cambria Math" panose="02040503050406030204" pitchFamily="18" charset="0"/>
                                  <a:ea typeface="Cambria Math" panose="02040503050406030204" pitchFamily="18" charset="0"/>
                                </a:rPr>
                                <m:t>𝑠𝑡𝑎𝑟𝑠</m:t>
                              </m:r>
                            </m:sub>
                          </m:sSub>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𝑀</m:t>
                              </m:r>
                            </m:e>
                            <m:sub>
                              <m:r>
                                <a:rPr lang="en-US" sz="2200" i="1">
                                  <a:latin typeface="Cambria Math" panose="02040503050406030204" pitchFamily="18" charset="0"/>
                                  <a:ea typeface="Cambria Math" panose="02040503050406030204" pitchFamily="18" charset="0"/>
                                </a:rPr>
                                <m:t>𝑔𝑎𝑠</m:t>
                              </m:r>
                            </m:sub>
                          </m:sSub>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𝑀</m:t>
                              </m:r>
                            </m:e>
                            <m:sub>
                              <m:r>
                                <a:rPr lang="en-US" sz="2200" i="1">
                                  <a:latin typeface="Cambria Math" panose="02040503050406030204" pitchFamily="18" charset="0"/>
                                  <a:ea typeface="Cambria Math" panose="02040503050406030204" pitchFamily="18" charset="0"/>
                                </a:rPr>
                                <m:t>𝑑𝑢𝑠𝑡</m:t>
                              </m:r>
                            </m:sub>
                          </m:sSub>
                        </m:num>
                        <m:den>
                          <m:sSub>
                            <m:sSubPr>
                              <m:ctrlPr>
                                <a:rPr lang="en-US" sz="2200" i="1">
                                  <a:latin typeface="Cambria Math" panose="02040503050406030204" pitchFamily="18" charset="0"/>
                                </a:rPr>
                              </m:ctrlPr>
                            </m:sSubPr>
                            <m:e>
                              <m:r>
                                <a:rPr lang="en-US" sz="2200" b="0" i="1">
                                  <a:latin typeface="Cambria Math" panose="02040503050406030204" pitchFamily="18" charset="0"/>
                                </a:rPr>
                                <m:t>𝑀</m:t>
                              </m:r>
                            </m:e>
                            <m:sub>
                              <m:r>
                                <a:rPr lang="en-US" sz="2200" b="0" i="1">
                                  <a:latin typeface="Cambria Math" panose="02040503050406030204" pitchFamily="18" charset="0"/>
                                </a:rPr>
                                <m:t>𝐷𝑎𝑟𝑘</m:t>
                              </m:r>
                              <m:r>
                                <a:rPr lang="en-US" sz="2200" b="0" i="1">
                                  <a:latin typeface="Cambria Math" panose="02040503050406030204" pitchFamily="18" charset="0"/>
                                </a:rPr>
                                <m:t> </m:t>
                              </m:r>
                              <m:r>
                                <a:rPr lang="en-US" sz="2200" b="0" i="1">
                                  <a:latin typeface="Cambria Math" panose="02040503050406030204" pitchFamily="18" charset="0"/>
                                </a:rPr>
                                <m:t>𝑀𝑎𝑡𝑡𝑒𝑟</m:t>
                              </m:r>
                            </m:sub>
                          </m:sSub>
                        </m:den>
                      </m:f>
                    </m:oMath>
                  </m:oMathPara>
                </a14:m>
                <a:endParaRPr lang="en-US" sz="2200" dirty="0"/>
              </a:p>
              <a:p>
                <a:endParaRPr lang="en-US" sz="2200" dirty="0"/>
              </a:p>
            </p:txBody>
          </p:sp>
        </mc:Choice>
        <mc:Fallback xmlns="">
          <p:sp>
            <p:nvSpPr>
              <p:cNvPr id="3" name="Content Placeholder 2">
                <a:extLst>
                  <a:ext uri="{FF2B5EF4-FFF2-40B4-BE49-F238E27FC236}">
                    <a16:creationId xmlns:a16="http://schemas.microsoft.com/office/drawing/2014/main" id="{C9C7929C-3D24-1540-8084-66633D9CBE94}"/>
                  </a:ext>
                </a:extLst>
              </p:cNvPr>
              <p:cNvSpPr>
                <a:spLocks noGrp="1" noRot="1" noChangeAspect="1" noMove="1" noResize="1" noEditPoints="1" noAdjustHandles="1" noChangeArrowheads="1" noChangeShapeType="1" noTextEdit="1"/>
              </p:cNvSpPr>
              <p:nvPr>
                <p:ph idx="1"/>
              </p:nvPr>
            </p:nvSpPr>
            <p:spPr>
              <a:xfrm>
                <a:off x="838200" y="2322576"/>
                <a:ext cx="6254496" cy="3858768"/>
              </a:xfrm>
              <a:blipFill>
                <a:blip r:embed="rId3"/>
                <a:stretch>
                  <a:fillRect l="-1014" t="-16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41CF8D9-E7E4-514A-805C-C9AC606B6831}"/>
              </a:ext>
            </a:extLst>
          </p:cNvPr>
          <p:cNvSpPr>
            <a:spLocks noGrp="1"/>
          </p:cNvSpPr>
          <p:nvPr>
            <p:ph type="dt" sz="half" idx="10"/>
          </p:nvPr>
        </p:nvSpPr>
        <p:spPr>
          <a:xfrm>
            <a:off x="838200" y="6356350"/>
            <a:ext cx="2362200" cy="365125"/>
          </a:xfrm>
        </p:spPr>
        <p:txBody>
          <a:bodyPr>
            <a:normAutofit/>
          </a:bodyPr>
          <a:lstStyle/>
          <a:p>
            <a:pPr>
              <a:spcAft>
                <a:spcPts val="600"/>
              </a:spcAft>
            </a:pPr>
            <a:fld id="{BF174726-FEEB-6540-9700-AF4817983221}" type="datetime1">
              <a:rPr lang="en-US">
                <a:solidFill>
                  <a:schemeClr val="tx1"/>
                </a:solidFill>
              </a:rPr>
              <a:pPr>
                <a:spcAft>
                  <a:spcPts val="600"/>
                </a:spcAft>
              </a:pPr>
              <a:t>5/7/20</a:t>
            </a:fld>
            <a:endParaRPr lang="en-US" dirty="0">
              <a:solidFill>
                <a:schemeClr val="tx1"/>
              </a:solidFill>
            </a:endParaRPr>
          </a:p>
        </p:txBody>
      </p:sp>
      <p:sp>
        <p:nvSpPr>
          <p:cNvPr id="5" name="Footer Placeholder 4">
            <a:extLst>
              <a:ext uri="{FF2B5EF4-FFF2-40B4-BE49-F238E27FC236}">
                <a16:creationId xmlns:a16="http://schemas.microsoft.com/office/drawing/2014/main" id="{298D5457-7B86-1344-8859-387EC2F3E2ED}"/>
              </a:ext>
            </a:extLst>
          </p:cNvPr>
          <p:cNvSpPr>
            <a:spLocks noGrp="1"/>
          </p:cNvSpPr>
          <p:nvPr>
            <p:ph type="ftr" sz="quarter" idx="11"/>
          </p:nvPr>
        </p:nvSpPr>
        <p:spPr>
          <a:xfrm>
            <a:off x="2200022" y="6361327"/>
            <a:ext cx="3530852" cy="365125"/>
          </a:xfrm>
        </p:spPr>
        <p:txBody>
          <a:bodyPr>
            <a:normAutofit/>
          </a:bodyPr>
          <a:lstStyle/>
          <a:p>
            <a:pPr>
              <a:spcAft>
                <a:spcPts val="600"/>
              </a:spcAft>
            </a:pPr>
            <a:r>
              <a:rPr lang="en-US" dirty="0">
                <a:solidFill>
                  <a:schemeClr val="tx1"/>
                </a:solidFill>
              </a:rPr>
              <a:t>Sean MacBride Thesis Defense</a:t>
            </a:r>
          </a:p>
        </p:txBody>
      </p:sp>
      <p:pic>
        <p:nvPicPr>
          <p:cNvPr id="8" name="Picture 7">
            <a:extLst>
              <a:ext uri="{FF2B5EF4-FFF2-40B4-BE49-F238E27FC236}">
                <a16:creationId xmlns:a16="http://schemas.microsoft.com/office/drawing/2014/main" id="{8873297E-A655-7747-9C09-775F4AEF4976}"/>
              </a:ext>
            </a:extLst>
          </p:cNvPr>
          <p:cNvPicPr>
            <a:picLocks noChangeAspect="1"/>
          </p:cNvPicPr>
          <p:nvPr/>
        </p:nvPicPr>
        <p:blipFill rotWithShape="1">
          <a:blip r:embed="rId4"/>
          <a:srcRect t="1337" r="-2" b="-2"/>
          <a:stretch/>
        </p:blipFill>
        <p:spPr>
          <a:xfrm>
            <a:off x="7552266" y="10"/>
            <a:ext cx="4639733" cy="6857990"/>
          </a:xfrm>
          <a:prstGeom prst="rect">
            <a:avLst/>
          </a:prstGeom>
        </p:spPr>
      </p:pic>
      <p:sp>
        <p:nvSpPr>
          <p:cNvPr id="6" name="Slide Number Placeholder 5">
            <a:extLst>
              <a:ext uri="{FF2B5EF4-FFF2-40B4-BE49-F238E27FC236}">
                <a16:creationId xmlns:a16="http://schemas.microsoft.com/office/drawing/2014/main" id="{71DBFBDC-5050-8441-B72C-37FD2B942FA5}"/>
              </a:ext>
            </a:extLst>
          </p:cNvPr>
          <p:cNvSpPr>
            <a:spLocks noGrp="1"/>
          </p:cNvSpPr>
          <p:nvPr>
            <p:ph type="sldNum" sz="quarter" idx="12"/>
          </p:nvPr>
        </p:nvSpPr>
        <p:spPr>
          <a:xfrm>
            <a:off x="4562222" y="6366304"/>
            <a:ext cx="2743200" cy="365125"/>
          </a:xfrm>
        </p:spPr>
        <p:txBody>
          <a:bodyPr>
            <a:normAutofit/>
          </a:bodyPr>
          <a:lstStyle/>
          <a:p>
            <a:pPr>
              <a:spcAft>
                <a:spcPts val="600"/>
              </a:spcAft>
            </a:pPr>
            <a:fld id="{53618D43-1850-8444-814C-802B8B777D19}" type="slidenum">
              <a:rPr lang="en-US">
                <a:solidFill>
                  <a:schemeClr val="tx1"/>
                </a:solidFill>
              </a:rPr>
              <a:pPr>
                <a:spcAft>
                  <a:spcPts val="600"/>
                </a:spcAft>
              </a:pPr>
              <a:t>33</a:t>
            </a:fld>
            <a:endParaRPr lang="en-US" dirty="0">
              <a:solidFill>
                <a:schemeClr val="tx1"/>
              </a:solidFill>
            </a:endParaRPr>
          </a:p>
        </p:txBody>
      </p:sp>
    </p:spTree>
    <p:extLst>
      <p:ext uri="{BB962C8B-B14F-4D97-AF65-F5344CB8AC3E}">
        <p14:creationId xmlns:p14="http://schemas.microsoft.com/office/powerpoint/2010/main" val="2955623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1DAE-AD97-6344-8A81-D5EEAFFD0F51}"/>
              </a:ext>
            </a:extLst>
          </p:cNvPr>
          <p:cNvSpPr>
            <a:spLocks noGrp="1"/>
          </p:cNvSpPr>
          <p:nvPr>
            <p:ph type="title"/>
          </p:nvPr>
        </p:nvSpPr>
        <p:spPr>
          <a:xfrm>
            <a:off x="2921000" y="365125"/>
            <a:ext cx="6350000" cy="1325563"/>
          </a:xfrm>
        </p:spPr>
        <p:txBody>
          <a:bodyPr/>
          <a:lstStyle/>
          <a:p>
            <a:pPr algn="ctr"/>
            <a:r>
              <a:rPr lang="en-US" dirty="0"/>
              <a:t>I wouldn’t be here without some help</a:t>
            </a:r>
          </a:p>
        </p:txBody>
      </p:sp>
      <p:sp>
        <p:nvSpPr>
          <p:cNvPr id="6" name="Content Placeholder 5">
            <a:extLst>
              <a:ext uri="{FF2B5EF4-FFF2-40B4-BE49-F238E27FC236}">
                <a16:creationId xmlns:a16="http://schemas.microsoft.com/office/drawing/2014/main" id="{A55B1D44-B6A5-8D4F-8FD9-D2D9C68A9080}"/>
              </a:ext>
            </a:extLst>
          </p:cNvPr>
          <p:cNvSpPr>
            <a:spLocks noGrp="1"/>
          </p:cNvSpPr>
          <p:nvPr>
            <p:ph sz="half" idx="1"/>
          </p:nvPr>
        </p:nvSpPr>
        <p:spPr>
          <a:xfrm>
            <a:off x="2877248" y="1961275"/>
            <a:ext cx="3142552" cy="3575925"/>
          </a:xfrm>
        </p:spPr>
        <p:txBody>
          <a:bodyPr/>
          <a:lstStyle/>
          <a:p>
            <a:pPr marL="0" indent="0">
              <a:buNone/>
            </a:pPr>
            <a:endParaRPr lang="en-US" dirty="0"/>
          </a:p>
          <a:p>
            <a:pPr marL="0" indent="0">
              <a:buNone/>
            </a:pPr>
            <a:r>
              <a:rPr lang="en-US" dirty="0"/>
              <a:t>Amélie Saintonge</a:t>
            </a:r>
          </a:p>
          <a:p>
            <a:pPr marL="0" indent="0">
              <a:buNone/>
            </a:pPr>
            <a:endParaRPr lang="en-US" dirty="0"/>
          </a:p>
          <a:p>
            <a:pPr marL="0" indent="0">
              <a:buNone/>
            </a:pPr>
            <a:endParaRPr lang="en-US" dirty="0"/>
          </a:p>
          <a:p>
            <a:pPr marL="0" indent="0">
              <a:buNone/>
            </a:pPr>
            <a:endParaRPr lang="en-US" dirty="0"/>
          </a:p>
          <a:p>
            <a:pPr marL="0" indent="0">
              <a:buNone/>
            </a:pPr>
            <a:r>
              <a:rPr lang="en-US" dirty="0"/>
              <a:t>John Collins</a:t>
            </a:r>
          </a:p>
        </p:txBody>
      </p:sp>
      <p:sp>
        <p:nvSpPr>
          <p:cNvPr id="7" name="Content Placeholder 6">
            <a:extLst>
              <a:ext uri="{FF2B5EF4-FFF2-40B4-BE49-F238E27FC236}">
                <a16:creationId xmlns:a16="http://schemas.microsoft.com/office/drawing/2014/main" id="{6059E162-4929-C44E-8019-A6A4ED5A6CD1}"/>
              </a:ext>
            </a:extLst>
          </p:cNvPr>
          <p:cNvSpPr>
            <a:spLocks noGrp="1"/>
          </p:cNvSpPr>
          <p:nvPr>
            <p:ph sz="half" idx="2"/>
          </p:nvPr>
        </p:nvSpPr>
        <p:spPr>
          <a:xfrm>
            <a:off x="6172200" y="2465388"/>
            <a:ext cx="3234976" cy="3071812"/>
          </a:xfrm>
        </p:spPr>
        <p:txBody>
          <a:bodyPr/>
          <a:lstStyle/>
          <a:p>
            <a:pPr marL="0" indent="0" algn="r">
              <a:buNone/>
            </a:pPr>
            <a:r>
              <a:rPr lang="en-US" dirty="0"/>
              <a:t>Dipankar Maitra</a:t>
            </a:r>
          </a:p>
          <a:p>
            <a:pPr marL="0" indent="0" algn="r">
              <a:buNone/>
            </a:pPr>
            <a:endParaRPr lang="en-US" dirty="0"/>
          </a:p>
          <a:p>
            <a:pPr marL="0" indent="0" algn="r">
              <a:buNone/>
            </a:pPr>
            <a:endParaRPr lang="en-US" dirty="0"/>
          </a:p>
          <a:p>
            <a:pPr marL="0" indent="0" algn="r">
              <a:buNone/>
            </a:pPr>
            <a:endParaRPr lang="en-US" dirty="0"/>
          </a:p>
          <a:p>
            <a:pPr marL="0" indent="0" algn="r">
              <a:buNone/>
            </a:pPr>
            <a:r>
              <a:rPr lang="en-US" dirty="0"/>
              <a:t>Tommy Ratliff</a:t>
            </a:r>
          </a:p>
        </p:txBody>
      </p:sp>
      <p:sp>
        <p:nvSpPr>
          <p:cNvPr id="4" name="Footer Placeholder 3">
            <a:extLst>
              <a:ext uri="{FF2B5EF4-FFF2-40B4-BE49-F238E27FC236}">
                <a16:creationId xmlns:a16="http://schemas.microsoft.com/office/drawing/2014/main" id="{83669558-7FBB-CC45-8F3F-C699F9657773}"/>
              </a:ext>
            </a:extLst>
          </p:cNvPr>
          <p:cNvSpPr>
            <a:spLocks noGrp="1"/>
          </p:cNvSpPr>
          <p:nvPr>
            <p:ph type="ftr" sz="quarter" idx="11"/>
          </p:nvPr>
        </p:nvSpPr>
        <p:spPr/>
        <p:txBody>
          <a:bodyPr/>
          <a:lstStyle/>
          <a:p>
            <a:r>
              <a:rPr lang="en-US"/>
              <a:t>Sean MacBride Thesis Defense</a:t>
            </a:r>
          </a:p>
        </p:txBody>
      </p:sp>
      <p:sp>
        <p:nvSpPr>
          <p:cNvPr id="5" name="Slide Number Placeholder 4">
            <a:extLst>
              <a:ext uri="{FF2B5EF4-FFF2-40B4-BE49-F238E27FC236}">
                <a16:creationId xmlns:a16="http://schemas.microsoft.com/office/drawing/2014/main" id="{F176132D-80E5-C14A-BE4F-3F097D51217C}"/>
              </a:ext>
            </a:extLst>
          </p:cNvPr>
          <p:cNvSpPr>
            <a:spLocks noGrp="1"/>
          </p:cNvSpPr>
          <p:nvPr>
            <p:ph type="sldNum" sz="quarter" idx="12"/>
          </p:nvPr>
        </p:nvSpPr>
        <p:spPr/>
        <p:txBody>
          <a:bodyPr/>
          <a:lstStyle/>
          <a:p>
            <a:fld id="{53618D43-1850-8444-814C-802B8B777D19}" type="slidenum">
              <a:rPr lang="en-US" smtClean="0"/>
              <a:t>34</a:t>
            </a:fld>
            <a:endParaRPr lang="en-US"/>
          </a:p>
        </p:txBody>
      </p:sp>
      <p:pic>
        <p:nvPicPr>
          <p:cNvPr id="8" name="Picture 7">
            <a:extLst>
              <a:ext uri="{FF2B5EF4-FFF2-40B4-BE49-F238E27FC236}">
                <a16:creationId xmlns:a16="http://schemas.microsoft.com/office/drawing/2014/main" id="{01C02AD5-CB4C-4B4A-BB9B-BEE033BBA318}"/>
              </a:ext>
            </a:extLst>
          </p:cNvPr>
          <p:cNvPicPr>
            <a:picLocks noChangeAspect="1"/>
          </p:cNvPicPr>
          <p:nvPr/>
        </p:nvPicPr>
        <p:blipFill rotWithShape="1">
          <a:blip r:embed="rId2"/>
          <a:srcRect r="33621"/>
          <a:stretch/>
        </p:blipFill>
        <p:spPr>
          <a:xfrm>
            <a:off x="868095" y="715761"/>
            <a:ext cx="2066762" cy="3113563"/>
          </a:xfrm>
          <a:prstGeom prst="rect">
            <a:avLst/>
          </a:prstGeom>
        </p:spPr>
      </p:pic>
      <p:pic>
        <p:nvPicPr>
          <p:cNvPr id="9" name="Picture 8">
            <a:extLst>
              <a:ext uri="{FF2B5EF4-FFF2-40B4-BE49-F238E27FC236}">
                <a16:creationId xmlns:a16="http://schemas.microsoft.com/office/drawing/2014/main" id="{FED7B66D-640D-EB46-87C7-27266BAE13BB}"/>
              </a:ext>
            </a:extLst>
          </p:cNvPr>
          <p:cNvPicPr>
            <a:picLocks noChangeAspect="1"/>
          </p:cNvPicPr>
          <p:nvPr/>
        </p:nvPicPr>
        <p:blipFill>
          <a:blip r:embed="rId3"/>
          <a:stretch>
            <a:fillRect/>
          </a:stretch>
        </p:blipFill>
        <p:spPr>
          <a:xfrm>
            <a:off x="868095" y="3829324"/>
            <a:ext cx="2066762" cy="2887388"/>
          </a:xfrm>
          <a:prstGeom prst="rect">
            <a:avLst/>
          </a:prstGeom>
        </p:spPr>
      </p:pic>
      <p:pic>
        <p:nvPicPr>
          <p:cNvPr id="10" name="Picture 9">
            <a:extLst>
              <a:ext uri="{FF2B5EF4-FFF2-40B4-BE49-F238E27FC236}">
                <a16:creationId xmlns:a16="http://schemas.microsoft.com/office/drawing/2014/main" id="{DE5C2D7C-862B-B040-AF59-A083A0DC0E5D}"/>
              </a:ext>
            </a:extLst>
          </p:cNvPr>
          <p:cNvPicPr>
            <a:picLocks noChangeAspect="1"/>
          </p:cNvPicPr>
          <p:nvPr/>
        </p:nvPicPr>
        <p:blipFill rotWithShape="1">
          <a:blip r:embed="rId4"/>
          <a:srcRect t="17127"/>
          <a:stretch/>
        </p:blipFill>
        <p:spPr>
          <a:xfrm>
            <a:off x="9407176" y="532525"/>
            <a:ext cx="2298700" cy="2857500"/>
          </a:xfrm>
          <a:prstGeom prst="rect">
            <a:avLst/>
          </a:prstGeom>
        </p:spPr>
      </p:pic>
      <p:pic>
        <p:nvPicPr>
          <p:cNvPr id="11" name="Picture 10">
            <a:extLst>
              <a:ext uri="{FF2B5EF4-FFF2-40B4-BE49-F238E27FC236}">
                <a16:creationId xmlns:a16="http://schemas.microsoft.com/office/drawing/2014/main" id="{5EDC51D1-5C13-A24F-BA8A-B848E218BF8F}"/>
              </a:ext>
            </a:extLst>
          </p:cNvPr>
          <p:cNvPicPr>
            <a:picLocks noChangeAspect="1"/>
          </p:cNvPicPr>
          <p:nvPr/>
        </p:nvPicPr>
        <p:blipFill rotWithShape="1">
          <a:blip r:embed="rId5"/>
          <a:srcRect l="15500" r="15500"/>
          <a:stretch/>
        </p:blipFill>
        <p:spPr>
          <a:xfrm>
            <a:off x="9407176" y="3400425"/>
            <a:ext cx="2298700" cy="3331450"/>
          </a:xfrm>
          <a:prstGeom prst="rect">
            <a:avLst/>
          </a:prstGeom>
        </p:spPr>
      </p:pic>
    </p:spTree>
    <p:extLst>
      <p:ext uri="{BB962C8B-B14F-4D97-AF65-F5344CB8AC3E}">
        <p14:creationId xmlns:p14="http://schemas.microsoft.com/office/powerpoint/2010/main" val="1883308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7D4F-8041-4145-91E5-2EBD8CCA5AFC}"/>
              </a:ext>
            </a:extLst>
          </p:cNvPr>
          <p:cNvSpPr>
            <a:spLocks noGrp="1"/>
          </p:cNvSpPr>
          <p:nvPr>
            <p:ph type="title"/>
          </p:nvPr>
        </p:nvSpPr>
        <p:spPr/>
        <p:txBody>
          <a:bodyPr/>
          <a:lstStyle/>
          <a:p>
            <a:r>
              <a:rPr lang="en-US" dirty="0"/>
              <a:t>Conclusions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771365-A040-CE49-BE3D-B66EC7D570D8}"/>
                  </a:ext>
                </a:extLst>
              </p:cNvPr>
              <p:cNvSpPr>
                <a:spLocks noGrp="1"/>
              </p:cNvSpPr>
              <p:nvPr>
                <p:ph idx="1"/>
              </p:nvPr>
            </p:nvSpPr>
            <p:spPr/>
            <p:txBody>
              <a:bodyPr anchor="ctr">
                <a:normAutofit fontScale="92500"/>
              </a:bodyPr>
              <a:lstStyle/>
              <a:p>
                <a:pPr>
                  <a:lnSpc>
                    <a:spcPct val="150000"/>
                  </a:lnSpc>
                </a:pPr>
                <a:r>
                  <a:rPr lang="en-US" dirty="0"/>
                  <a:t>Calibration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sSub>
                          <m:sSubPr>
                            <m:ctrlPr>
                              <a:rPr lang="en-US" i="1">
                                <a:latin typeface="Cambria Math" panose="02040503050406030204" pitchFamily="18" charset="0"/>
                              </a:rPr>
                            </m:ctrlPr>
                          </m:sSubPr>
                          <m:e>
                            <m:r>
                              <a:rPr lang="en-US" i="1">
                                <a:latin typeface="Cambria Math" panose="02040503050406030204" pitchFamily="18" charset="0"/>
                              </a:rPr>
                              <m:t>𝐶𝑂</m:t>
                            </m:r>
                          </m:e>
                          <m: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sub>
                        </m:sSub>
                      </m:sub>
                    </m:sSub>
                  </m:oMath>
                </a14:m>
                <a:r>
                  <a:rPr lang="en-US" dirty="0"/>
                  <a:t> dependent on metallicity</a:t>
                </a:r>
              </a:p>
              <a:p>
                <a:pPr>
                  <a:lnSpc>
                    <a:spcPct val="150000"/>
                  </a:lnSpc>
                </a:pPr>
                <a:r>
                  <a:rPr lang="en-US" dirty="0"/>
                  <a:t>H</a:t>
                </a:r>
                <a:r>
                  <a:rPr lang="en-US" baseline="-25000" dirty="0"/>
                  <a:t>2</a:t>
                </a:r>
                <a:r>
                  <a:rPr lang="en-US" dirty="0"/>
                  <a:t> and dust calibration independent of metallicity, minor dependence on inclination</a:t>
                </a:r>
              </a:p>
              <a:p>
                <a:pPr>
                  <a:lnSpc>
                    <a:spcPct val="150000"/>
                  </a:lnSpc>
                </a:pPr>
                <a:r>
                  <a:rPr lang="en-US" dirty="0"/>
                  <a:t>Calibrators show consistency across SDSS sample</a:t>
                </a:r>
              </a:p>
              <a:p>
                <a:pPr>
                  <a:lnSpc>
                    <a:spcPct val="110000"/>
                  </a:lnSpc>
                </a:pPr>
                <a:r>
                  <a:rPr lang="en-US" dirty="0"/>
                  <a:t>Inclination dependent within SDSS sample</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d>
                        <m:dPr>
                          <m:ctrlPr>
                            <a:rPr lang="en-US" i="1">
                              <a:latin typeface="Cambria Math" panose="02040503050406030204" pitchFamily="18" charset="0"/>
                            </a:rPr>
                          </m:ctrlPr>
                        </m:dPr>
                        <m:e>
                          <m:f>
                            <m:fPr>
                              <m:ctrlPr>
                                <a:rPr lang="en-US" i="1">
                                  <a:solidFill>
                                    <a:srgbClr val="FFFFFF"/>
                                  </a:solidFill>
                                  <a:latin typeface="Cambria Math" panose="02040503050406030204" pitchFamily="18" charset="0"/>
                                  <a:ea typeface="Cambria Math" panose="02040503050406030204" pitchFamily="18" charset="0"/>
                                </a:rPr>
                              </m:ctrlPr>
                            </m:fPr>
                            <m:num>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sub>
                              </m:sSub>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3" name="Content Placeholder 2">
                <a:extLst>
                  <a:ext uri="{FF2B5EF4-FFF2-40B4-BE49-F238E27FC236}">
                    <a16:creationId xmlns:a16="http://schemas.microsoft.com/office/drawing/2014/main" id="{CB771365-A040-CE49-BE3D-B66EC7D570D8}"/>
                  </a:ext>
                </a:extLst>
              </p:cNvPr>
              <p:cNvSpPr>
                <a:spLocks noGrp="1" noRot="1" noChangeAspect="1" noMove="1" noResize="1" noEditPoints="1" noAdjustHandles="1" noChangeArrowheads="1" noChangeShapeType="1" noTextEdit="1"/>
              </p:cNvSpPr>
              <p:nvPr>
                <p:ph idx="1"/>
              </p:nvPr>
            </p:nvSpPr>
            <p:spPr>
              <a:blipFill>
                <a:blip r:embed="rId2"/>
                <a:stretch>
                  <a:fillRect l="-844" b="-117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EDC9AA2-A5E0-494F-901E-F0D145972327}"/>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10A231BE-569E-3E41-B81D-916F32971971}"/>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0CAFE89A-7335-2841-8DB5-6BE3157C6B82}"/>
              </a:ext>
            </a:extLst>
          </p:cNvPr>
          <p:cNvSpPr>
            <a:spLocks noGrp="1"/>
          </p:cNvSpPr>
          <p:nvPr>
            <p:ph type="sldNum" sz="quarter" idx="12"/>
          </p:nvPr>
        </p:nvSpPr>
        <p:spPr/>
        <p:txBody>
          <a:bodyPr/>
          <a:lstStyle/>
          <a:p>
            <a:fld id="{53618D43-1850-8444-814C-802B8B777D19}" type="slidenum">
              <a:rPr lang="en-US" smtClean="0"/>
              <a:t>35</a:t>
            </a:fld>
            <a:endParaRPr lang="en-US"/>
          </a:p>
        </p:txBody>
      </p:sp>
    </p:spTree>
    <p:extLst>
      <p:ext uri="{BB962C8B-B14F-4D97-AF65-F5344CB8AC3E}">
        <p14:creationId xmlns:p14="http://schemas.microsoft.com/office/powerpoint/2010/main" val="3459121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A97B-95F8-5E4E-B400-C4C4A9F8D612}"/>
              </a:ext>
            </a:extLst>
          </p:cNvPr>
          <p:cNvSpPr>
            <a:spLocks noGrp="1"/>
          </p:cNvSpPr>
          <p:nvPr>
            <p:ph type="title"/>
          </p:nvPr>
        </p:nvSpPr>
        <p:spPr/>
        <p:txBody>
          <a:bodyPr/>
          <a:lstStyle/>
          <a:p>
            <a:r>
              <a:rPr lang="en-US" dirty="0"/>
              <a:t>Figure references</a:t>
            </a:r>
          </a:p>
        </p:txBody>
      </p:sp>
      <p:sp>
        <p:nvSpPr>
          <p:cNvPr id="3" name="Content Placeholder 2">
            <a:extLst>
              <a:ext uri="{FF2B5EF4-FFF2-40B4-BE49-F238E27FC236}">
                <a16:creationId xmlns:a16="http://schemas.microsoft.com/office/drawing/2014/main" id="{19E757B2-A16A-214B-983C-7444A2FA9D7D}"/>
              </a:ext>
            </a:extLst>
          </p:cNvPr>
          <p:cNvSpPr>
            <a:spLocks noGrp="1"/>
          </p:cNvSpPr>
          <p:nvPr>
            <p:ph idx="1"/>
          </p:nvPr>
        </p:nvSpPr>
        <p:spPr/>
        <p:txBody>
          <a:bodyPr>
            <a:noAutofit/>
          </a:bodyPr>
          <a:lstStyle/>
          <a:p>
            <a:pPr marL="514350" indent="-514350">
              <a:lnSpc>
                <a:spcPct val="100000"/>
              </a:lnSpc>
              <a:buFont typeface="+mj-lt"/>
              <a:buAutoNum type="arabicPeriod"/>
            </a:pPr>
            <a:r>
              <a:rPr lang="en-US" sz="1200" dirty="0" err="1"/>
              <a:t>Gendler</a:t>
            </a:r>
            <a:r>
              <a:rPr lang="en-US" sz="1200" dirty="0"/>
              <a:t>, Robert. “APOD: 2019 June 29 - M83: The Thousand Ruby Galaxy.” </a:t>
            </a:r>
            <a:r>
              <a:rPr lang="en-US" sz="1200" i="1" dirty="0"/>
              <a:t>NASA</a:t>
            </a:r>
            <a:r>
              <a:rPr lang="en-US" sz="1200" dirty="0"/>
              <a:t>, NASA, 29 June 2019, </a:t>
            </a:r>
            <a:r>
              <a:rPr lang="en-US" sz="1200" dirty="0" err="1"/>
              <a:t>apod.nasa.gov</a:t>
            </a:r>
            <a:r>
              <a:rPr lang="en-US" sz="1200" dirty="0"/>
              <a:t>/</a:t>
            </a:r>
            <a:r>
              <a:rPr lang="en-US" sz="1200" dirty="0" err="1"/>
              <a:t>apod</a:t>
            </a:r>
            <a:r>
              <a:rPr lang="en-US" sz="1200" dirty="0"/>
              <a:t>/ap190629.html.</a:t>
            </a:r>
          </a:p>
          <a:p>
            <a:pPr marL="514350" indent="-514350">
              <a:lnSpc>
                <a:spcPct val="100000"/>
              </a:lnSpc>
              <a:buFont typeface="+mj-lt"/>
              <a:buAutoNum type="arabicPeriod"/>
            </a:pPr>
            <a:r>
              <a:rPr lang="en-US" sz="1200" dirty="0"/>
              <a:t>“Imaging Camera Parameters and Description.” </a:t>
            </a:r>
            <a:r>
              <a:rPr lang="en-US" sz="1200" i="1" dirty="0"/>
              <a:t>Imaging Camera Description - SDSS DR7</a:t>
            </a:r>
            <a:r>
              <a:rPr lang="en-US" sz="1200" dirty="0"/>
              <a:t>, </a:t>
            </a:r>
            <a:r>
              <a:rPr lang="en-US" sz="1200" dirty="0" err="1"/>
              <a:t>classic.sdss.org</a:t>
            </a:r>
            <a:r>
              <a:rPr lang="en-US" sz="1200" dirty="0"/>
              <a:t>/dr7/instruments/imager/</a:t>
            </a:r>
            <a:r>
              <a:rPr lang="en-US" sz="1200" dirty="0" err="1"/>
              <a:t>index.html</a:t>
            </a:r>
            <a:r>
              <a:rPr lang="en-US" sz="1200" dirty="0"/>
              <a:t>.</a:t>
            </a:r>
          </a:p>
          <a:p>
            <a:pPr marL="514350" indent="-514350">
              <a:lnSpc>
                <a:spcPct val="100000"/>
              </a:lnSpc>
              <a:buFont typeface="+mj-lt"/>
              <a:buAutoNum type="arabicPeriod"/>
            </a:pPr>
            <a:r>
              <a:rPr lang="en-US" sz="1200" dirty="0"/>
              <a:t>Spectra from SDSS </a:t>
            </a:r>
            <a:r>
              <a:rPr lang="en-US" sz="1200" dirty="0" err="1"/>
              <a:t>quicklook</a:t>
            </a:r>
            <a:r>
              <a:rPr lang="en-US" sz="1200" dirty="0"/>
              <a:t> - </a:t>
            </a:r>
            <a:r>
              <a:rPr lang="en-US" sz="1200" dirty="0">
                <a:hlinkClick r:id="rId2">
                  <a:extLst>
                    <a:ext uri="{A12FA001-AC4F-418D-AE19-62706E023703}">
                      <ahyp:hlinkClr xmlns:ahyp="http://schemas.microsoft.com/office/drawing/2018/hyperlinkcolor" val="tx"/>
                    </a:ext>
                  </a:extLst>
                </a:hlinkClick>
              </a:rPr>
              <a:t>https://skyserver.sdss.org/dr12/en/tools/quicklook/summary.aspx?plate=2104&amp;mjd=53852&amp;fiber=195</a:t>
            </a:r>
            <a:endParaRPr lang="en-US" sz="1200" dirty="0"/>
          </a:p>
          <a:p>
            <a:pPr marL="514350" indent="-514350">
              <a:lnSpc>
                <a:spcPct val="100000"/>
              </a:lnSpc>
              <a:buFont typeface="+mj-lt"/>
              <a:buAutoNum type="arabicPeriod"/>
            </a:pPr>
            <a:r>
              <a:rPr lang="en-US" sz="1200" dirty="0"/>
              <a:t>Dust extinction illustration - courtesy of Nick Strobel at </a:t>
            </a:r>
            <a:r>
              <a:rPr lang="en-US" sz="1200" dirty="0">
                <a:hlinkClick r:id="rId3">
                  <a:extLst>
                    <a:ext uri="{A12FA001-AC4F-418D-AE19-62706E023703}">
                      <ahyp:hlinkClr xmlns:ahyp="http://schemas.microsoft.com/office/drawing/2018/hyperlinkcolor" val="tx"/>
                    </a:ext>
                  </a:extLst>
                </a:hlinkClick>
              </a:rPr>
              <a:t>www.astronomynotes.com</a:t>
            </a:r>
            <a:endParaRPr lang="en-US" sz="1200" dirty="0"/>
          </a:p>
          <a:p>
            <a:pPr marL="514350" indent="-514350">
              <a:lnSpc>
                <a:spcPct val="100000"/>
              </a:lnSpc>
              <a:buFont typeface="+mj-lt"/>
              <a:buAutoNum type="arabicPeriod"/>
            </a:pPr>
            <a:r>
              <a:rPr lang="en-US" sz="1200" dirty="0"/>
              <a:t>“NGC 1055.” </a:t>
            </a:r>
            <a:r>
              <a:rPr lang="en-US" sz="1200" i="1" dirty="0" err="1"/>
              <a:t>Eso.org</a:t>
            </a:r>
            <a:r>
              <a:rPr lang="en-US" sz="1200" dirty="0"/>
              <a:t>, 1 Mar. 2017, </a:t>
            </a:r>
            <a:r>
              <a:rPr lang="en-US" sz="1200" dirty="0">
                <a:hlinkClick r:id="rId4">
                  <a:extLst>
                    <a:ext uri="{A12FA001-AC4F-418D-AE19-62706E023703}">
                      <ahyp:hlinkClr xmlns:ahyp="http://schemas.microsoft.com/office/drawing/2018/hyperlinkcolor" val="tx"/>
                    </a:ext>
                  </a:extLst>
                </a:hlinkClick>
              </a:rPr>
              <a:t>www.eso.org/public/news/eso1707/</a:t>
            </a:r>
            <a:r>
              <a:rPr lang="en-US" sz="1200" dirty="0"/>
              <a:t>.</a:t>
            </a:r>
          </a:p>
          <a:p>
            <a:pPr marL="514350" indent="-514350">
              <a:lnSpc>
                <a:spcPct val="100000"/>
              </a:lnSpc>
              <a:buFont typeface="+mj-lt"/>
              <a:buAutoNum type="arabicPeriod"/>
            </a:pPr>
            <a:r>
              <a:rPr lang="en-US" sz="1200" dirty="0" err="1"/>
              <a:t>Concas</a:t>
            </a:r>
            <a:r>
              <a:rPr lang="en-US" sz="1200" dirty="0"/>
              <a:t>, Alice, and Paola </a:t>
            </a:r>
            <a:r>
              <a:rPr lang="en-US" sz="1200" dirty="0" err="1"/>
              <a:t>Popesso</a:t>
            </a:r>
            <a:r>
              <a:rPr lang="en-US" sz="1200" dirty="0"/>
              <a:t>. “A New Empirical Method to Estimate the Molecular Gas Mass in Galaxies.” </a:t>
            </a:r>
            <a:r>
              <a:rPr lang="en-US" sz="1200" i="1" dirty="0"/>
              <a:t>Monthly Notices of the Royal Astronomical Society: Letters</a:t>
            </a:r>
            <a:r>
              <a:rPr lang="en-US" sz="1200" dirty="0"/>
              <a:t>, vol. 486, no. 1, 2019, doi:10.1093/</a:t>
            </a:r>
            <a:r>
              <a:rPr lang="en-US" sz="1200" dirty="0" err="1"/>
              <a:t>mnrasl</a:t>
            </a:r>
            <a:r>
              <a:rPr lang="en-US" sz="1200" dirty="0"/>
              <a:t>/slz065.</a:t>
            </a:r>
          </a:p>
          <a:p>
            <a:pPr marL="514350" indent="-514350">
              <a:lnSpc>
                <a:spcPct val="100000"/>
              </a:lnSpc>
              <a:buFont typeface="+mj-lt"/>
              <a:buAutoNum type="arabicPeriod"/>
            </a:pPr>
            <a:r>
              <a:rPr lang="en-US" sz="1200" dirty="0"/>
              <a:t>“IRAM 30m Telescope.” </a:t>
            </a:r>
            <a:r>
              <a:rPr lang="en-US" sz="1200" i="1" dirty="0"/>
              <a:t>IRAM 30m Telescope</a:t>
            </a:r>
            <a:r>
              <a:rPr lang="en-US" sz="1200" dirty="0"/>
              <a:t>, 20 Jan. 2009, </a:t>
            </a:r>
            <a:r>
              <a:rPr lang="en-US" sz="1200" dirty="0" err="1"/>
              <a:t>www.iram.es</a:t>
            </a:r>
            <a:r>
              <a:rPr lang="en-US" sz="1200" dirty="0"/>
              <a:t>/IRAMES/</a:t>
            </a:r>
            <a:r>
              <a:rPr lang="en-US" sz="1200" dirty="0" err="1"/>
              <a:t>newfrontpage</a:t>
            </a:r>
            <a:r>
              <a:rPr lang="en-US" sz="1200" dirty="0"/>
              <a:t>/.</a:t>
            </a:r>
          </a:p>
          <a:p>
            <a:pPr marL="514350" indent="-514350">
              <a:lnSpc>
                <a:spcPct val="100000"/>
              </a:lnSpc>
              <a:buFont typeface="+mj-lt"/>
              <a:buAutoNum type="arabicPeriod"/>
            </a:pPr>
            <a:r>
              <a:rPr lang="en-US" sz="1200" dirty="0" err="1"/>
              <a:t>Lamperti</a:t>
            </a:r>
            <a:r>
              <a:rPr lang="en-US" sz="1200" dirty="0"/>
              <a:t>, Isabella, et al. “JINGLE V: Dust Properties of Nearby Galaxies Derived from Hierarchical Bayesian SED Fitting.” </a:t>
            </a:r>
            <a:r>
              <a:rPr lang="en-US" sz="1200" i="1" dirty="0"/>
              <a:t>Monthly Notices of the Royal Astronomical Society</a:t>
            </a:r>
            <a:r>
              <a:rPr lang="en-US" sz="1200" dirty="0"/>
              <a:t>, 2019, doi:10.1093/</a:t>
            </a:r>
            <a:r>
              <a:rPr lang="en-US" sz="1200" dirty="0" err="1"/>
              <a:t>mnras</a:t>
            </a:r>
            <a:r>
              <a:rPr lang="en-US" sz="1200" dirty="0"/>
              <a:t>/stz2311.</a:t>
            </a:r>
          </a:p>
          <a:p>
            <a:pPr marL="514350" indent="-514350">
              <a:lnSpc>
                <a:spcPct val="100000"/>
              </a:lnSpc>
              <a:buFont typeface="+mj-lt"/>
              <a:buAutoNum type="arabicPeriod"/>
            </a:pPr>
            <a:r>
              <a:rPr lang="en-US" sz="1200" dirty="0"/>
              <a:t>“An SDSS Plate.” </a:t>
            </a:r>
            <a:r>
              <a:rPr lang="en-US" sz="1200" i="1" dirty="0"/>
              <a:t>SDSS</a:t>
            </a:r>
            <a:r>
              <a:rPr lang="en-US" sz="1200" dirty="0"/>
              <a:t>, Sloan Digital Sky Survey, </a:t>
            </a:r>
            <a:r>
              <a:rPr lang="en-US" sz="1200" dirty="0" err="1"/>
              <a:t>www.sdss.org</a:t>
            </a:r>
            <a:r>
              <a:rPr lang="en-US" sz="1200" dirty="0"/>
              <a:t>/plate-</a:t>
            </a:r>
            <a:r>
              <a:rPr lang="en-US" sz="1200" dirty="0" err="1"/>
              <a:t>sdss</a:t>
            </a:r>
            <a:r>
              <a:rPr lang="en-US" sz="1200" dirty="0"/>
              <a:t>/.</a:t>
            </a:r>
          </a:p>
          <a:p>
            <a:pPr marL="514350" indent="-514350">
              <a:lnSpc>
                <a:spcPct val="100000"/>
              </a:lnSpc>
              <a:buFont typeface="+mj-lt"/>
              <a:buAutoNum type="arabicPeriod"/>
            </a:pPr>
            <a:r>
              <a:rPr lang="en-US" sz="1200" dirty="0"/>
              <a:t>“Sloan Foundation 2.5m Telescope.” </a:t>
            </a:r>
            <a:r>
              <a:rPr lang="en-US" sz="1200" i="1" dirty="0"/>
              <a:t>SDSS</a:t>
            </a:r>
            <a:r>
              <a:rPr lang="en-US" sz="1200" dirty="0"/>
              <a:t>, Sloan Digital Sky Survey, </a:t>
            </a:r>
            <a:r>
              <a:rPr lang="en-US" sz="1200" dirty="0">
                <a:hlinkClick r:id="rId5"/>
              </a:rPr>
              <a:t>www.sdss.org/instruments/</a:t>
            </a:r>
            <a:r>
              <a:rPr lang="en-US" sz="1200" dirty="0"/>
              <a:t>.</a:t>
            </a:r>
          </a:p>
          <a:p>
            <a:pPr marL="514350" indent="-514350">
              <a:lnSpc>
                <a:spcPct val="100000"/>
              </a:lnSpc>
              <a:buFont typeface="+mj-lt"/>
              <a:buAutoNum type="arabicPeriod"/>
            </a:pPr>
            <a:r>
              <a:rPr lang="en-US" sz="1200" dirty="0"/>
              <a:t>Chung, Marilyn. “A View of the Interior of the </a:t>
            </a:r>
            <a:r>
              <a:rPr lang="en-US" sz="1200" dirty="0" err="1"/>
              <a:t>Mayall</a:t>
            </a:r>
            <a:r>
              <a:rPr lang="en-US" sz="1200" dirty="0"/>
              <a:t> Telescope at Kitt Peak National Observatory.” </a:t>
            </a:r>
            <a:r>
              <a:rPr lang="en-US" sz="1200" i="1" dirty="0" err="1"/>
              <a:t>Desi.lbl.gov</a:t>
            </a:r>
            <a:r>
              <a:rPr lang="en-US" sz="1200" dirty="0"/>
              <a:t>, 10 July 2018, </a:t>
            </a:r>
            <a:r>
              <a:rPr lang="en-US" sz="1200" dirty="0" err="1"/>
              <a:t>photos.lbl.gov</a:t>
            </a:r>
            <a:r>
              <a:rPr lang="en-US" sz="1200" dirty="0"/>
              <a:t>/bp/#/folder/4478426/77050241.</a:t>
            </a:r>
          </a:p>
          <a:p>
            <a:pPr marL="514350" indent="-514350">
              <a:lnSpc>
                <a:spcPct val="100000"/>
              </a:lnSpc>
              <a:buFont typeface="+mj-lt"/>
              <a:buAutoNum type="arabicPeriod"/>
            </a:pPr>
            <a:r>
              <a:rPr lang="en-US" sz="1200" dirty="0"/>
              <a:t>Figures and plots generated with matplotlib</a:t>
            </a:r>
          </a:p>
        </p:txBody>
      </p:sp>
      <p:sp>
        <p:nvSpPr>
          <p:cNvPr id="4" name="Date Placeholder 3">
            <a:extLst>
              <a:ext uri="{FF2B5EF4-FFF2-40B4-BE49-F238E27FC236}">
                <a16:creationId xmlns:a16="http://schemas.microsoft.com/office/drawing/2014/main" id="{471807E3-B6A5-D548-B6C5-C7651E7BBB89}"/>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788ACF4E-A6E8-054E-BC76-C38D375A512E}"/>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4F933BA2-D2D3-394D-B663-AE6D76DBFE0E}"/>
              </a:ext>
            </a:extLst>
          </p:cNvPr>
          <p:cNvSpPr>
            <a:spLocks noGrp="1"/>
          </p:cNvSpPr>
          <p:nvPr>
            <p:ph type="sldNum" sz="quarter" idx="12"/>
          </p:nvPr>
        </p:nvSpPr>
        <p:spPr/>
        <p:txBody>
          <a:bodyPr/>
          <a:lstStyle/>
          <a:p>
            <a:fld id="{53618D43-1850-8444-814C-802B8B777D19}" type="slidenum">
              <a:rPr lang="en-US" smtClean="0"/>
              <a:t>36</a:t>
            </a:fld>
            <a:endParaRPr lang="en-US"/>
          </a:p>
        </p:txBody>
      </p:sp>
    </p:spTree>
    <p:extLst>
      <p:ext uri="{BB962C8B-B14F-4D97-AF65-F5344CB8AC3E}">
        <p14:creationId xmlns:p14="http://schemas.microsoft.com/office/powerpoint/2010/main" val="1543286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5C29DD0-E911-FC4E-B637-8BF628C8A08F}"/>
              </a:ext>
            </a:extLst>
          </p:cNvPr>
          <p:cNvSpPr>
            <a:spLocks noGrp="1"/>
          </p:cNvSpPr>
          <p:nvPr>
            <p:ph type="title"/>
          </p:nvPr>
        </p:nvSpPr>
        <p:spPr/>
        <p:txBody>
          <a:bodyPr/>
          <a:lstStyle/>
          <a:p>
            <a:r>
              <a:rPr lang="en-US" dirty="0"/>
              <a:t>Extra Slides</a:t>
            </a:r>
          </a:p>
        </p:txBody>
      </p:sp>
      <p:sp>
        <p:nvSpPr>
          <p:cNvPr id="4" name="Date Placeholder 3">
            <a:extLst>
              <a:ext uri="{FF2B5EF4-FFF2-40B4-BE49-F238E27FC236}">
                <a16:creationId xmlns:a16="http://schemas.microsoft.com/office/drawing/2014/main" id="{3DEA4158-3291-CB47-8B4D-025412649199}"/>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C88FE678-A4AD-1E42-96B6-01ABA77FCD88}"/>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AA68DBD3-C232-0A49-B7AE-CB0498A5AB8F}"/>
              </a:ext>
            </a:extLst>
          </p:cNvPr>
          <p:cNvSpPr>
            <a:spLocks noGrp="1"/>
          </p:cNvSpPr>
          <p:nvPr>
            <p:ph type="sldNum" sz="quarter" idx="12"/>
          </p:nvPr>
        </p:nvSpPr>
        <p:spPr/>
        <p:txBody>
          <a:bodyPr/>
          <a:lstStyle/>
          <a:p>
            <a:fld id="{53618D43-1850-8444-814C-802B8B777D19}" type="slidenum">
              <a:rPr lang="en-US" smtClean="0"/>
              <a:t>37</a:t>
            </a:fld>
            <a:endParaRPr lang="en-US"/>
          </a:p>
        </p:txBody>
      </p:sp>
    </p:spTree>
    <p:extLst>
      <p:ext uri="{BB962C8B-B14F-4D97-AF65-F5344CB8AC3E}">
        <p14:creationId xmlns:p14="http://schemas.microsoft.com/office/powerpoint/2010/main" val="4157720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lose up of a star in space&#10;&#10;Description automatically generated">
            <a:extLst>
              <a:ext uri="{FF2B5EF4-FFF2-40B4-BE49-F238E27FC236}">
                <a16:creationId xmlns:a16="http://schemas.microsoft.com/office/drawing/2014/main" id="{F2C5B385-2C1D-2E4E-A59F-AE310AC8D544}"/>
              </a:ext>
            </a:extLst>
          </p:cNvPr>
          <p:cNvPicPr>
            <a:picLocks noChangeAspect="1"/>
          </p:cNvPicPr>
          <p:nvPr/>
        </p:nvPicPr>
        <p:blipFill rotWithShape="1">
          <a:blip r:embed="rId2">
            <a:alphaModFix amt="40000"/>
          </a:blip>
          <a:srcRect t="11113" b="19740"/>
          <a:stretch/>
        </p:blipFill>
        <p:spPr>
          <a:xfrm>
            <a:off x="0" y="0"/>
            <a:ext cx="12191998" cy="6858000"/>
          </a:xfrm>
          <a:prstGeom prst="rect">
            <a:avLst/>
          </a:prstGeom>
        </p:spPr>
      </p:pic>
      <p:sp>
        <p:nvSpPr>
          <p:cNvPr id="2" name="Title 1">
            <a:extLst>
              <a:ext uri="{FF2B5EF4-FFF2-40B4-BE49-F238E27FC236}">
                <a16:creationId xmlns:a16="http://schemas.microsoft.com/office/drawing/2014/main" id="{156D404B-C4CD-4045-BCD0-9CE2E9C702D4}"/>
              </a:ext>
            </a:extLst>
          </p:cNvPr>
          <p:cNvSpPr>
            <a:spLocks noGrp="1"/>
          </p:cNvSpPr>
          <p:nvPr>
            <p:ph type="title"/>
          </p:nvPr>
        </p:nvSpPr>
        <p:spPr/>
        <p:txBody>
          <a:bodyPr vert="horz" lIns="91440" tIns="45720" rIns="91440" bIns="45720" rtlCol="0" anchor="ctr">
            <a:normAutofit/>
          </a:bodyPr>
          <a:lstStyle/>
          <a:p>
            <a:r>
              <a:rPr lang="en-US" dirty="0"/>
              <a:t>Stages in galaxy growth</a:t>
            </a:r>
          </a:p>
        </p:txBody>
      </p:sp>
      <p:sp>
        <p:nvSpPr>
          <p:cNvPr id="20" name="Content Placeholder 19">
            <a:extLst>
              <a:ext uri="{FF2B5EF4-FFF2-40B4-BE49-F238E27FC236}">
                <a16:creationId xmlns:a16="http://schemas.microsoft.com/office/drawing/2014/main" id="{999AD0E7-57D4-8042-AED5-89B87949498A}"/>
              </a:ext>
            </a:extLst>
          </p:cNvPr>
          <p:cNvSpPr>
            <a:spLocks noGrp="1"/>
          </p:cNvSpPr>
          <p:nvPr>
            <p:ph idx="1"/>
          </p:nvPr>
        </p:nvSpPr>
        <p:spPr>
          <a:xfrm>
            <a:off x="838200" y="1825625"/>
            <a:ext cx="7531100" cy="4351338"/>
          </a:xfrm>
        </p:spPr>
        <p:txBody>
          <a:bodyPr>
            <a:normAutofit lnSpcReduction="10000"/>
          </a:bodyPr>
          <a:lstStyle/>
          <a:p>
            <a:r>
              <a:rPr lang="en-US" dirty="0">
                <a:solidFill>
                  <a:srgbClr val="FFFFFF"/>
                </a:solidFill>
              </a:rPr>
              <a:t>Cosmic inflation</a:t>
            </a:r>
          </a:p>
          <a:p>
            <a:pPr lvl="1"/>
            <a:r>
              <a:rPr lang="en-US" dirty="0">
                <a:solidFill>
                  <a:srgbClr val="FFFFFF"/>
                </a:solidFill>
              </a:rPr>
              <a:t>Initial conditions of a hot, homogeneous universe </a:t>
            </a:r>
          </a:p>
          <a:p>
            <a:pPr lvl="1"/>
            <a:r>
              <a:rPr lang="en-US" dirty="0">
                <a:solidFill>
                  <a:srgbClr val="FFFFFF"/>
                </a:solidFill>
              </a:rPr>
              <a:t>Amplification of quantum fluctuations of matter</a:t>
            </a:r>
          </a:p>
          <a:p>
            <a:r>
              <a:rPr lang="en-US" dirty="0">
                <a:solidFill>
                  <a:srgbClr val="FFFFFF"/>
                </a:solidFill>
              </a:rPr>
              <a:t>Recombination</a:t>
            </a:r>
          </a:p>
          <a:p>
            <a:pPr lvl="1"/>
            <a:r>
              <a:rPr lang="en-US" dirty="0">
                <a:solidFill>
                  <a:srgbClr val="FFFFFF"/>
                </a:solidFill>
              </a:rPr>
              <a:t>Previously, photon pressure prevented gravitational collapse</a:t>
            </a:r>
          </a:p>
          <a:p>
            <a:pPr lvl="1"/>
            <a:r>
              <a:rPr lang="en-US" dirty="0">
                <a:solidFill>
                  <a:srgbClr val="FFFFFF"/>
                </a:solidFill>
              </a:rPr>
              <a:t>Photon decoupling from baryonic matter granted collapse of baryonic matter</a:t>
            </a:r>
          </a:p>
          <a:p>
            <a:r>
              <a:rPr lang="en-US" dirty="0">
                <a:solidFill>
                  <a:srgbClr val="FFFFFF"/>
                </a:solidFill>
              </a:rPr>
              <a:t>Reionization</a:t>
            </a:r>
          </a:p>
          <a:p>
            <a:pPr lvl="1"/>
            <a:r>
              <a:rPr lang="en-US" dirty="0">
                <a:solidFill>
                  <a:srgbClr val="FFFFFF"/>
                </a:solidFill>
              </a:rPr>
              <a:t>Earliest stars formed from collapsing clouds of gas</a:t>
            </a:r>
          </a:p>
          <a:p>
            <a:pPr lvl="1"/>
            <a:r>
              <a:rPr lang="en-US" dirty="0">
                <a:solidFill>
                  <a:srgbClr val="FFFFFF"/>
                </a:solidFill>
              </a:rPr>
              <a:t>Stars clustered to form intricate structure of galaxies</a:t>
            </a:r>
          </a:p>
          <a:p>
            <a:pPr lvl="1"/>
            <a:endParaRPr lang="en-US" dirty="0">
              <a:solidFill>
                <a:srgbClr val="FFFFFF"/>
              </a:solidFill>
            </a:endParaRPr>
          </a:p>
          <a:p>
            <a:pPr lvl="1"/>
            <a:endParaRPr lang="en-US" dirty="0">
              <a:solidFill>
                <a:srgbClr val="FFFFFF"/>
              </a:solidFill>
            </a:endParaRPr>
          </a:p>
          <a:p>
            <a:endParaRPr lang="en-US" dirty="0">
              <a:solidFill>
                <a:srgbClr val="FFFFFF"/>
              </a:solidFill>
            </a:endParaRPr>
          </a:p>
          <a:p>
            <a:endParaRPr lang="en-US" dirty="0"/>
          </a:p>
        </p:txBody>
      </p:sp>
      <p:sp>
        <p:nvSpPr>
          <p:cNvPr id="5" name="Date Placeholder 4">
            <a:extLst>
              <a:ext uri="{FF2B5EF4-FFF2-40B4-BE49-F238E27FC236}">
                <a16:creationId xmlns:a16="http://schemas.microsoft.com/office/drawing/2014/main" id="{D1CFC425-9EA8-814B-A894-4A2C5CCAD23C}"/>
              </a:ext>
            </a:extLst>
          </p:cNvPr>
          <p:cNvSpPr>
            <a:spLocks noGrp="1"/>
          </p:cNvSpPr>
          <p:nvPr>
            <p:ph type="dt" sz="half" idx="10"/>
          </p:nvPr>
        </p:nvSpPr>
        <p:spPr/>
        <p:txBody>
          <a:bodyPr vert="horz" lIns="91440" tIns="45720" rIns="91440" bIns="45720" rtlCol="0" anchor="ctr">
            <a:normAutofit/>
          </a:bodyPr>
          <a:lstStyle/>
          <a:p>
            <a:pPr>
              <a:spcAft>
                <a:spcPts val="600"/>
              </a:spcAft>
              <a:defRPr/>
            </a:pPr>
            <a:fld id="{0C2CCE5F-E5A7-DC46-9421-3C251156A34E}" type="datetime1">
              <a:rPr lang="en-US">
                <a:solidFill>
                  <a:srgbClr val="FFFFFF"/>
                </a:solidFill>
              </a:rPr>
              <a:pPr>
                <a:spcAft>
                  <a:spcPts val="600"/>
                </a:spcAft>
                <a:defRPr/>
              </a:pPr>
              <a:t>5/7/20</a:t>
            </a:fld>
            <a:endParaRPr lang="en-US" dirty="0">
              <a:solidFill>
                <a:srgbClr val="FFFFFF"/>
              </a:solidFill>
            </a:endParaRPr>
          </a:p>
        </p:txBody>
      </p:sp>
      <p:sp>
        <p:nvSpPr>
          <p:cNvPr id="6" name="Footer Placeholder 5">
            <a:extLst>
              <a:ext uri="{FF2B5EF4-FFF2-40B4-BE49-F238E27FC236}">
                <a16:creationId xmlns:a16="http://schemas.microsoft.com/office/drawing/2014/main" id="{900CDF8B-8322-D44D-8DE5-6BFD8E442A16}"/>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dirty="0">
                <a:solidFill>
                  <a:srgbClr val="FFFFFF"/>
                </a:solidFill>
              </a:rPr>
              <a:t>Sean MacBride Thesis Defense</a:t>
            </a:r>
          </a:p>
        </p:txBody>
      </p:sp>
      <p:sp>
        <p:nvSpPr>
          <p:cNvPr id="7" name="Slide Number Placeholder 6">
            <a:extLst>
              <a:ext uri="{FF2B5EF4-FFF2-40B4-BE49-F238E27FC236}">
                <a16:creationId xmlns:a16="http://schemas.microsoft.com/office/drawing/2014/main" id="{48515384-4AC8-AA43-B3EA-5F099A1FACFB}"/>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3618D43-1850-8444-814C-802B8B777D19}" type="slidenum">
              <a:rPr lang="en-US">
                <a:solidFill>
                  <a:srgbClr val="FFFFFF"/>
                </a:solidFill>
              </a:rPr>
              <a:pPr>
                <a:spcAft>
                  <a:spcPts val="600"/>
                </a:spcAft>
                <a:defRPr/>
              </a:pPr>
              <a:t>38</a:t>
            </a:fld>
            <a:endParaRPr lang="en-US">
              <a:solidFill>
                <a:srgbClr val="FFFFFF"/>
              </a:solidFill>
            </a:endParaRPr>
          </a:p>
        </p:txBody>
      </p:sp>
    </p:spTree>
    <p:extLst>
      <p:ext uri="{BB962C8B-B14F-4D97-AF65-F5344CB8AC3E}">
        <p14:creationId xmlns:p14="http://schemas.microsoft.com/office/powerpoint/2010/main" val="3060998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07A7-919F-3B4A-BDED-F65A25537D0D}"/>
              </a:ext>
            </a:extLst>
          </p:cNvPr>
          <p:cNvSpPr>
            <a:spLocks noGrp="1"/>
          </p:cNvSpPr>
          <p:nvPr>
            <p:ph type="title"/>
          </p:nvPr>
        </p:nvSpPr>
        <p:spPr/>
        <p:txBody>
          <a:bodyPr/>
          <a:lstStyle/>
          <a:p>
            <a:r>
              <a:rPr lang="en-US" dirty="0"/>
              <a:t>Monte-Carlo Markov chain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BF057D-CFE1-6E4D-9B55-2F32EEA794C9}"/>
                  </a:ext>
                </a:extLst>
              </p:cNvPr>
              <p:cNvSpPr>
                <a:spLocks noGrp="1"/>
              </p:cNvSpPr>
              <p:nvPr>
                <p:ph idx="1"/>
              </p:nvPr>
            </p:nvSpPr>
            <p:spPr>
              <a:xfrm>
                <a:off x="838200" y="1690688"/>
                <a:ext cx="10515600" cy="4486275"/>
              </a:xfrm>
            </p:spPr>
            <p:txBody>
              <a:bodyPr/>
              <a:lstStyle/>
              <a:p>
                <a:pPr marL="0" indent="0" algn="ctr">
                  <a:buNone/>
                </a:pPr>
                <a:r>
                  <a:rPr lang="en-US" dirty="0"/>
                  <a:t>Optimize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f>
                          <m:fPr>
                            <m:ctrlPr>
                              <a:rPr lang="en-US" i="1">
                                <a:solidFill>
                                  <a:srgbClr val="FFFFFF"/>
                                </a:solidFill>
                                <a:latin typeface="Cambria Math" panose="02040503050406030204" pitchFamily="18" charset="0"/>
                                <a:ea typeface="Cambria Math" panose="02040503050406030204" pitchFamily="18" charset="0"/>
                              </a:rPr>
                            </m:ctrlPr>
                          </m:fPr>
                          <m:num>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n-US" i="1">
                                    <a:solidFill>
                                      <a:srgbClr val="FFFFFF"/>
                                    </a:solidFill>
                                    <a:latin typeface="Cambria Math" panose="02040503050406030204" pitchFamily="18" charset="0"/>
                                    <a:ea typeface="Cambria Math" panose="02040503050406030204" pitchFamily="18" charset="0"/>
                                  </a:rPr>
                                  <m:t>⍺</m:t>
                                </m:r>
                              </m:sub>
                            </m:sSub>
                          </m:num>
                          <m:den>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𝐹</m:t>
                                </m:r>
                              </m:e>
                              <m:sub>
                                <m:r>
                                  <a:rPr lang="en-US" i="1">
                                    <a:solidFill>
                                      <a:srgbClr val="FFFFFF"/>
                                    </a:solidFill>
                                    <a:latin typeface="Cambria Math" panose="02040503050406030204" pitchFamily="18" charset="0"/>
                                    <a:ea typeface="Cambria Math" panose="02040503050406030204" pitchFamily="18" charset="0"/>
                                  </a:rPr>
                                  <m:t>𝐻</m:t>
                                </m:r>
                                <m:r>
                                  <a:rPr lang="el-GR" i="1">
                                    <a:solidFill>
                                      <a:srgbClr val="FFFFFF"/>
                                    </a:solidFill>
                                    <a:latin typeface="Cambria Math" panose="02040503050406030204" pitchFamily="18" charset="0"/>
                                    <a:ea typeface="Cambria Math" panose="02040503050406030204" pitchFamily="18" charset="0"/>
                                  </a:rPr>
                                  <m:t>𝛽</m:t>
                                </m:r>
                              </m:sub>
                            </m:sSub>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𝐶𝑂</m:t>
                                </m:r>
                              </m:e>
                              <m:sub>
                                <m:r>
                                  <a:rPr lang="en-US" b="0" i="1" smtClean="0">
                                    <a:latin typeface="Cambria Math" panose="02040503050406030204" pitchFamily="18" charset="0"/>
                                    <a:ea typeface="Cambria Math" panose="02040503050406030204" pitchFamily="18" charset="0"/>
                                  </a:rPr>
                                  <m:t>1→0</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𝐷𝑢𝑠𝑡</m:t>
                            </m:r>
                          </m:sub>
                        </m:sSub>
                      </m:e>
                    </m:d>
                  </m:oMath>
                </a14:m>
                <a:endParaRPr lang="en-US" dirty="0"/>
              </a:p>
            </p:txBody>
          </p:sp>
        </mc:Choice>
        <mc:Fallback xmlns="">
          <p:sp>
            <p:nvSpPr>
              <p:cNvPr id="3" name="Content Placeholder 2">
                <a:extLst>
                  <a:ext uri="{FF2B5EF4-FFF2-40B4-BE49-F238E27FC236}">
                    <a16:creationId xmlns:a16="http://schemas.microsoft.com/office/drawing/2014/main" id="{7BBF057D-CFE1-6E4D-9B55-2F32EEA794C9}"/>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0163DCE-02DC-AC47-9946-021623278A0E}"/>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1551370F-C4B4-7C4A-9ABB-6F08D6841A12}"/>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8CFD6A5A-85D9-F547-8708-0AF2825A1A4A}"/>
              </a:ext>
            </a:extLst>
          </p:cNvPr>
          <p:cNvSpPr>
            <a:spLocks noGrp="1"/>
          </p:cNvSpPr>
          <p:nvPr>
            <p:ph type="sldNum" sz="quarter" idx="12"/>
          </p:nvPr>
        </p:nvSpPr>
        <p:spPr/>
        <p:txBody>
          <a:bodyPr/>
          <a:lstStyle/>
          <a:p>
            <a:fld id="{53618D43-1850-8444-814C-802B8B777D19}" type="slidenum">
              <a:rPr lang="en-US" smtClean="0"/>
              <a:t>39</a:t>
            </a:fld>
            <a:endParaRPr lang="en-US"/>
          </a:p>
        </p:txBody>
      </p:sp>
      <p:grpSp>
        <p:nvGrpSpPr>
          <p:cNvPr id="15" name="Group 14">
            <a:extLst>
              <a:ext uri="{FF2B5EF4-FFF2-40B4-BE49-F238E27FC236}">
                <a16:creationId xmlns:a16="http://schemas.microsoft.com/office/drawing/2014/main" id="{407B30E6-77A1-5F4C-A411-159C7B1DC2C9}"/>
              </a:ext>
            </a:extLst>
          </p:cNvPr>
          <p:cNvGrpSpPr/>
          <p:nvPr/>
        </p:nvGrpSpPr>
        <p:grpSpPr>
          <a:xfrm>
            <a:off x="175257" y="2669336"/>
            <a:ext cx="11841484" cy="3736442"/>
            <a:chOff x="114387" y="2265681"/>
            <a:chExt cx="11841484" cy="3736442"/>
          </a:xfrm>
        </p:grpSpPr>
        <p:pic>
          <p:nvPicPr>
            <p:cNvPr id="9" name="Picture 8" descr="A close up of a logo&#10;&#10;Description automatically generated">
              <a:extLst>
                <a:ext uri="{FF2B5EF4-FFF2-40B4-BE49-F238E27FC236}">
                  <a16:creationId xmlns:a16="http://schemas.microsoft.com/office/drawing/2014/main" id="{238E5075-9F18-EC4D-87BA-FD0678D335B9}"/>
                </a:ext>
              </a:extLst>
            </p:cNvPr>
            <p:cNvPicPr>
              <a:picLocks noChangeAspect="1"/>
            </p:cNvPicPr>
            <p:nvPr/>
          </p:nvPicPr>
          <p:blipFill rotWithShape="1">
            <a:blip r:embed="rId3"/>
            <a:srcRect l="5284" t="10090" r="7959" b="7786"/>
            <a:stretch/>
          </p:blipFill>
          <p:spPr>
            <a:xfrm>
              <a:off x="114387" y="2265681"/>
              <a:ext cx="3947161" cy="3736442"/>
            </a:xfrm>
            <a:prstGeom prst="rect">
              <a:avLst/>
            </a:prstGeom>
          </p:spPr>
        </p:pic>
        <p:pic>
          <p:nvPicPr>
            <p:cNvPr id="11" name="Picture 10" descr="A close up of a logo&#10;&#10;Description automatically generated">
              <a:extLst>
                <a:ext uri="{FF2B5EF4-FFF2-40B4-BE49-F238E27FC236}">
                  <a16:creationId xmlns:a16="http://schemas.microsoft.com/office/drawing/2014/main" id="{9B330059-E0FE-C24F-BA34-653FE5FE2FCF}"/>
                </a:ext>
              </a:extLst>
            </p:cNvPr>
            <p:cNvPicPr>
              <a:picLocks noChangeAspect="1"/>
            </p:cNvPicPr>
            <p:nvPr/>
          </p:nvPicPr>
          <p:blipFill rotWithShape="1">
            <a:blip r:embed="rId4"/>
            <a:srcRect l="5269" t="10090" r="7974" b="7786"/>
            <a:stretch/>
          </p:blipFill>
          <p:spPr>
            <a:xfrm>
              <a:off x="8008710" y="2265681"/>
              <a:ext cx="3947161" cy="3736442"/>
            </a:xfrm>
            <a:prstGeom prst="rect">
              <a:avLst/>
            </a:prstGeom>
          </p:spPr>
        </p:pic>
        <p:pic>
          <p:nvPicPr>
            <p:cNvPr id="13" name="Picture 12">
              <a:extLst>
                <a:ext uri="{FF2B5EF4-FFF2-40B4-BE49-F238E27FC236}">
                  <a16:creationId xmlns:a16="http://schemas.microsoft.com/office/drawing/2014/main" id="{EBFC6541-C697-6544-B829-407F0CC934C0}"/>
                </a:ext>
              </a:extLst>
            </p:cNvPr>
            <p:cNvPicPr>
              <a:picLocks noChangeAspect="1"/>
            </p:cNvPicPr>
            <p:nvPr/>
          </p:nvPicPr>
          <p:blipFill rotWithShape="1">
            <a:blip r:embed="rId5"/>
            <a:srcRect l="5269" t="10090" r="7974" b="7785"/>
            <a:stretch/>
          </p:blipFill>
          <p:spPr>
            <a:xfrm>
              <a:off x="4061548" y="2265681"/>
              <a:ext cx="3947161" cy="3736442"/>
            </a:xfrm>
            <a:prstGeom prst="rect">
              <a:avLst/>
            </a:prstGeom>
          </p:spPr>
        </p:pic>
      </p:grpSp>
    </p:spTree>
    <p:extLst>
      <p:ext uri="{BB962C8B-B14F-4D97-AF65-F5344CB8AC3E}">
        <p14:creationId xmlns:p14="http://schemas.microsoft.com/office/powerpoint/2010/main" val="2163788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0" descr="A close up of a star in space&#10;&#10;Description automatically generated">
            <a:extLst>
              <a:ext uri="{FF2B5EF4-FFF2-40B4-BE49-F238E27FC236}">
                <a16:creationId xmlns:a16="http://schemas.microsoft.com/office/drawing/2014/main" id="{BC290A97-76D2-C341-9374-945BC1B28D69}"/>
              </a:ext>
            </a:extLst>
          </p:cNvPr>
          <p:cNvPicPr>
            <a:picLocks noChangeAspect="1"/>
          </p:cNvPicPr>
          <p:nvPr/>
        </p:nvPicPr>
        <p:blipFill rotWithShape="1">
          <a:blip r:embed="rId2">
            <a:alphaModFix amt="30000"/>
          </a:blip>
          <a:srcRect t="11066" b="19703"/>
          <a:stretch/>
        </p:blipFill>
        <p:spPr>
          <a:xfrm>
            <a:off x="20" y="10"/>
            <a:ext cx="12191980" cy="6857990"/>
          </a:xfrm>
          <a:prstGeom prst="rect">
            <a:avLst/>
          </a:prstGeom>
        </p:spPr>
      </p:pic>
      <p:sp>
        <p:nvSpPr>
          <p:cNvPr id="2" name="Title 1">
            <a:extLst>
              <a:ext uri="{FF2B5EF4-FFF2-40B4-BE49-F238E27FC236}">
                <a16:creationId xmlns:a16="http://schemas.microsoft.com/office/drawing/2014/main" id="{41BB3B48-C54C-6C45-975A-DBD26DF0379F}"/>
              </a:ext>
            </a:extLst>
          </p:cNvPr>
          <p:cNvSpPr>
            <a:spLocks noGrp="1"/>
          </p:cNvSpPr>
          <p:nvPr>
            <p:ph type="title"/>
          </p:nvPr>
        </p:nvSpPr>
        <p:spPr/>
        <p:txBody>
          <a:bodyPr/>
          <a:lstStyle/>
          <a:p>
            <a:r>
              <a:rPr lang="en-US" dirty="0"/>
              <a:t>Star-forming galaxy structure</a:t>
            </a:r>
          </a:p>
        </p:txBody>
      </p:sp>
      <p:sp>
        <p:nvSpPr>
          <p:cNvPr id="9" name="Content Placeholder 8">
            <a:extLst>
              <a:ext uri="{FF2B5EF4-FFF2-40B4-BE49-F238E27FC236}">
                <a16:creationId xmlns:a16="http://schemas.microsoft.com/office/drawing/2014/main" id="{DFE5ED62-A45B-294A-9602-4DB5F41B6F8B}"/>
              </a:ext>
            </a:extLst>
          </p:cNvPr>
          <p:cNvSpPr>
            <a:spLocks noGrp="1"/>
          </p:cNvSpPr>
          <p:nvPr>
            <p:ph idx="1"/>
          </p:nvPr>
        </p:nvSpPr>
        <p:spPr/>
        <p:txBody>
          <a:bodyPr anchor="ctr"/>
          <a:lstStyle/>
          <a:p>
            <a:r>
              <a:rPr lang="en-US" dirty="0"/>
              <a:t>Central component</a:t>
            </a:r>
          </a:p>
          <a:p>
            <a:pPr lvl="1"/>
            <a:r>
              <a:rPr lang="en-US" dirty="0"/>
              <a:t>Older stellar population</a:t>
            </a:r>
          </a:p>
          <a:p>
            <a:pPr lvl="1"/>
            <a:r>
              <a:rPr lang="en-US" dirty="0"/>
              <a:t>Central supermassive black hole</a:t>
            </a:r>
          </a:p>
          <a:p>
            <a:pPr lvl="1"/>
            <a:r>
              <a:rPr lang="en-US" dirty="0"/>
              <a:t>Classified as bulge, </a:t>
            </a:r>
            <a:r>
              <a:rPr lang="en-US" dirty="0" err="1"/>
              <a:t>pseudobulge</a:t>
            </a:r>
            <a:r>
              <a:rPr lang="en-US" dirty="0"/>
              <a:t>, or bar</a:t>
            </a:r>
          </a:p>
          <a:p>
            <a:r>
              <a:rPr lang="en-US" dirty="0"/>
              <a:t>Disk</a:t>
            </a:r>
          </a:p>
          <a:p>
            <a:pPr lvl="1"/>
            <a:r>
              <a:rPr lang="en-US" dirty="0"/>
              <a:t>Spiral arms of gas and young stars</a:t>
            </a:r>
          </a:p>
          <a:p>
            <a:pPr lvl="1"/>
            <a:r>
              <a:rPr lang="en-US" dirty="0"/>
              <a:t>Active star formation in arms</a:t>
            </a:r>
          </a:p>
          <a:p>
            <a:pPr lvl="1"/>
            <a:r>
              <a:rPr lang="en-US" dirty="0"/>
              <a:t>Dust prevalent near young stars</a:t>
            </a:r>
          </a:p>
        </p:txBody>
      </p:sp>
      <p:sp>
        <p:nvSpPr>
          <p:cNvPr id="5" name="Date Placeholder 4">
            <a:extLst>
              <a:ext uri="{FF2B5EF4-FFF2-40B4-BE49-F238E27FC236}">
                <a16:creationId xmlns:a16="http://schemas.microsoft.com/office/drawing/2014/main" id="{3BA611FF-7954-8B41-AEE1-01D77F36815F}"/>
              </a:ext>
            </a:extLst>
          </p:cNvPr>
          <p:cNvSpPr>
            <a:spLocks noGrp="1"/>
          </p:cNvSpPr>
          <p:nvPr>
            <p:ph type="dt" sz="half" idx="10"/>
          </p:nvPr>
        </p:nvSpPr>
        <p:spPr/>
        <p:txBody>
          <a:bodyPr/>
          <a:lstStyle/>
          <a:p>
            <a:fld id="{0C2CCE5F-E5A7-DC46-9421-3C251156A34E}" type="datetime1">
              <a:rPr lang="en-US" smtClean="0"/>
              <a:t>5/7/20</a:t>
            </a:fld>
            <a:endParaRPr lang="en-US"/>
          </a:p>
        </p:txBody>
      </p:sp>
      <p:sp>
        <p:nvSpPr>
          <p:cNvPr id="6" name="Footer Placeholder 5">
            <a:extLst>
              <a:ext uri="{FF2B5EF4-FFF2-40B4-BE49-F238E27FC236}">
                <a16:creationId xmlns:a16="http://schemas.microsoft.com/office/drawing/2014/main" id="{1D70FAE4-CDE7-E946-8821-33E84CF37E6E}"/>
              </a:ext>
            </a:extLst>
          </p:cNvPr>
          <p:cNvSpPr>
            <a:spLocks noGrp="1"/>
          </p:cNvSpPr>
          <p:nvPr>
            <p:ph type="ftr" sz="quarter" idx="11"/>
          </p:nvPr>
        </p:nvSpPr>
        <p:spPr/>
        <p:txBody>
          <a:bodyPr/>
          <a:lstStyle/>
          <a:p>
            <a:r>
              <a:rPr lang="en-US"/>
              <a:t>Sean MacBride Thesis Defense</a:t>
            </a:r>
          </a:p>
        </p:txBody>
      </p:sp>
      <p:sp>
        <p:nvSpPr>
          <p:cNvPr id="7" name="Slide Number Placeholder 6">
            <a:extLst>
              <a:ext uri="{FF2B5EF4-FFF2-40B4-BE49-F238E27FC236}">
                <a16:creationId xmlns:a16="http://schemas.microsoft.com/office/drawing/2014/main" id="{3044008A-5BB7-F941-8934-97EB30070574}"/>
              </a:ext>
            </a:extLst>
          </p:cNvPr>
          <p:cNvSpPr>
            <a:spLocks noGrp="1"/>
          </p:cNvSpPr>
          <p:nvPr>
            <p:ph type="sldNum" sz="quarter" idx="12"/>
          </p:nvPr>
        </p:nvSpPr>
        <p:spPr/>
        <p:txBody>
          <a:bodyPr/>
          <a:lstStyle/>
          <a:p>
            <a:fld id="{53618D43-1850-8444-814C-802B8B777D19}" type="slidenum">
              <a:rPr lang="en-US" smtClean="0"/>
              <a:t>4</a:t>
            </a:fld>
            <a:endParaRPr lang="en-US"/>
          </a:p>
        </p:txBody>
      </p:sp>
    </p:spTree>
    <p:extLst>
      <p:ext uri="{BB962C8B-B14F-4D97-AF65-F5344CB8AC3E}">
        <p14:creationId xmlns:p14="http://schemas.microsoft.com/office/powerpoint/2010/main" val="2998729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DA07A7-919F-3B4A-BDED-F65A25537D0D}"/>
                  </a:ext>
                </a:extLst>
              </p:cNvPr>
              <p:cNvSpPr>
                <a:spLocks noGrp="1"/>
              </p:cNvSpPr>
              <p:nvPr>
                <p:ph type="title"/>
              </p:nvPr>
            </p:nvSpPr>
            <p:spPr/>
            <p:txBody>
              <a:bodyPr>
                <a:norm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𝐶𝑂</m:t>
                            </m:r>
                          </m:e>
                          <m: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sub>
                        </m:sSub>
                      </m:sub>
                    </m:sSub>
                  </m:oMath>
                </a14:m>
                <a:r>
                  <a:rPr lang="en-US" dirty="0"/>
                  <a:t> calibration</a:t>
                </a:r>
              </a:p>
            </p:txBody>
          </p:sp>
        </mc:Choice>
        <mc:Fallback xmlns="">
          <p:sp>
            <p:nvSpPr>
              <p:cNvPr id="2" name="Title 1">
                <a:extLst>
                  <a:ext uri="{FF2B5EF4-FFF2-40B4-BE49-F238E27FC236}">
                    <a16:creationId xmlns:a16="http://schemas.microsoft.com/office/drawing/2014/main" id="{CBDA07A7-919F-3B4A-BDED-F65A25537D0D}"/>
                  </a:ext>
                </a:extLst>
              </p:cNvPr>
              <p:cNvSpPr>
                <a:spLocks noGrp="1" noRot="1" noChangeAspect="1" noMove="1" noResize="1" noEditPoints="1" noAdjustHandles="1" noChangeArrowheads="1" noChangeShapeType="1" noTextEdit="1"/>
              </p:cNvSpPr>
              <p:nvPr>
                <p:ph type="title"/>
              </p:nvPr>
            </p:nvSpPr>
            <p:spPr>
              <a:blipFill>
                <a:blip r:embed="rId3"/>
                <a:stretch>
                  <a:fillRect l="-844"/>
                </a:stretch>
              </a:blipFill>
            </p:spPr>
            <p:txBody>
              <a:bodyPr/>
              <a:lstStyle/>
              <a:p>
                <a:r>
                  <a:rPr lang="en-US">
                    <a:noFill/>
                  </a:rPr>
                  <a:t> </a:t>
                </a:r>
              </a:p>
            </p:txBody>
          </p:sp>
        </mc:Fallback>
      </mc:AlternateContent>
      <p:pic>
        <p:nvPicPr>
          <p:cNvPr id="8" name="Content Placeholder 7" descr="A picture containing clock&#10;&#10;Description automatically generated">
            <a:extLst>
              <a:ext uri="{FF2B5EF4-FFF2-40B4-BE49-F238E27FC236}">
                <a16:creationId xmlns:a16="http://schemas.microsoft.com/office/drawing/2014/main" id="{D4116084-842A-994E-9A75-AFAD14784343}"/>
              </a:ext>
            </a:extLst>
          </p:cNvPr>
          <p:cNvPicPr>
            <a:picLocks noGrp="1" noChangeAspect="1"/>
          </p:cNvPicPr>
          <p:nvPr>
            <p:ph idx="1"/>
          </p:nvPr>
        </p:nvPicPr>
        <p:blipFill>
          <a:blip r:embed="rId4"/>
          <a:stretch>
            <a:fillRect/>
          </a:stretch>
        </p:blipFill>
        <p:spPr>
          <a:xfrm>
            <a:off x="1609724" y="1690688"/>
            <a:ext cx="4486275" cy="4486275"/>
          </a:xfrm>
        </p:spPr>
      </p:pic>
      <p:sp>
        <p:nvSpPr>
          <p:cNvPr id="4" name="Date Placeholder 3">
            <a:extLst>
              <a:ext uri="{FF2B5EF4-FFF2-40B4-BE49-F238E27FC236}">
                <a16:creationId xmlns:a16="http://schemas.microsoft.com/office/drawing/2014/main" id="{B0163DCE-02DC-AC47-9946-021623278A0E}"/>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1551370F-C4B4-7C4A-9ABB-6F08D6841A12}"/>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8CFD6A5A-85D9-F547-8708-0AF2825A1A4A}"/>
              </a:ext>
            </a:extLst>
          </p:cNvPr>
          <p:cNvSpPr>
            <a:spLocks noGrp="1"/>
          </p:cNvSpPr>
          <p:nvPr>
            <p:ph type="sldNum" sz="quarter" idx="12"/>
          </p:nvPr>
        </p:nvSpPr>
        <p:spPr/>
        <p:txBody>
          <a:bodyPr/>
          <a:lstStyle/>
          <a:p>
            <a:fld id="{53618D43-1850-8444-814C-802B8B777D19}" type="slidenum">
              <a:rPr lang="en-US" smtClean="0"/>
              <a:t>40</a:t>
            </a:fld>
            <a:endParaRPr lang="en-US"/>
          </a:p>
        </p:txBody>
      </p:sp>
      <p:pic>
        <p:nvPicPr>
          <p:cNvPr id="12" name="Picture 11" descr="A close up of a map&#10;&#10;Description automatically generated">
            <a:extLst>
              <a:ext uri="{FF2B5EF4-FFF2-40B4-BE49-F238E27FC236}">
                <a16:creationId xmlns:a16="http://schemas.microsoft.com/office/drawing/2014/main" id="{C2230F1E-A78E-EF4F-861B-F7BDF174AAB5}"/>
              </a:ext>
            </a:extLst>
          </p:cNvPr>
          <p:cNvPicPr>
            <a:picLocks noChangeAspect="1"/>
          </p:cNvPicPr>
          <p:nvPr/>
        </p:nvPicPr>
        <p:blipFill rotWithShape="1">
          <a:blip r:embed="rId5"/>
          <a:srcRect l="4883" t="6946" r="4883" b="6946"/>
          <a:stretch/>
        </p:blipFill>
        <p:spPr>
          <a:xfrm>
            <a:off x="6095998" y="1690687"/>
            <a:ext cx="4703807" cy="4488733"/>
          </a:xfrm>
          <a:prstGeom prst="rect">
            <a:avLst/>
          </a:prstGeom>
        </p:spPr>
      </p:pic>
    </p:spTree>
    <p:extLst>
      <p:ext uri="{BB962C8B-B14F-4D97-AF65-F5344CB8AC3E}">
        <p14:creationId xmlns:p14="http://schemas.microsoft.com/office/powerpoint/2010/main" val="697088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DA07A7-919F-3B4A-BDED-F65A25537D0D}"/>
                  </a:ext>
                </a:extLst>
              </p:cNvPr>
              <p:cNvSpPr>
                <a:spLocks noGrp="1"/>
              </p:cNvSpPr>
              <p:nvPr>
                <p:ph type="title"/>
              </p:nvPr>
            </p:nvSpPr>
            <p:spPr/>
            <p:txBody>
              <a:bodyPr>
                <a:norm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sub>
                    </m:sSub>
                  </m:oMath>
                </a14:m>
                <a:r>
                  <a:rPr lang="en-US" dirty="0"/>
                  <a:t> calibration</a:t>
                </a:r>
              </a:p>
            </p:txBody>
          </p:sp>
        </mc:Choice>
        <mc:Fallback xmlns="">
          <p:sp>
            <p:nvSpPr>
              <p:cNvPr id="2" name="Title 1">
                <a:extLst>
                  <a:ext uri="{FF2B5EF4-FFF2-40B4-BE49-F238E27FC236}">
                    <a16:creationId xmlns:a16="http://schemas.microsoft.com/office/drawing/2014/main" id="{CBDA07A7-919F-3B4A-BDED-F65A25537D0D}"/>
                  </a:ext>
                </a:extLst>
              </p:cNvPr>
              <p:cNvSpPr>
                <a:spLocks noGrp="1" noRot="1" noChangeAspect="1" noMove="1" noResize="1" noEditPoints="1" noAdjustHandles="1" noChangeArrowheads="1" noChangeShapeType="1" noTextEdit="1"/>
              </p:cNvSpPr>
              <p:nvPr>
                <p:ph type="title"/>
              </p:nvPr>
            </p:nvSpPr>
            <p:spPr>
              <a:blipFill>
                <a:blip r:embed="rId3"/>
                <a:stretch>
                  <a:fillRect l="-8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0163DCE-02DC-AC47-9946-021623278A0E}"/>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1551370F-C4B4-7C4A-9ABB-6F08D6841A12}"/>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8CFD6A5A-85D9-F547-8708-0AF2825A1A4A}"/>
              </a:ext>
            </a:extLst>
          </p:cNvPr>
          <p:cNvSpPr>
            <a:spLocks noGrp="1"/>
          </p:cNvSpPr>
          <p:nvPr>
            <p:ph type="sldNum" sz="quarter" idx="12"/>
          </p:nvPr>
        </p:nvSpPr>
        <p:spPr/>
        <p:txBody>
          <a:bodyPr/>
          <a:lstStyle/>
          <a:p>
            <a:fld id="{53618D43-1850-8444-814C-802B8B777D19}" type="slidenum">
              <a:rPr lang="en-US" smtClean="0"/>
              <a:t>41</a:t>
            </a:fld>
            <a:endParaRPr lang="en-US"/>
          </a:p>
        </p:txBody>
      </p:sp>
      <p:pic>
        <p:nvPicPr>
          <p:cNvPr id="10" name="Content Placeholder 9" descr="A picture containing clock&#10;&#10;Description automatically generated">
            <a:extLst>
              <a:ext uri="{FF2B5EF4-FFF2-40B4-BE49-F238E27FC236}">
                <a16:creationId xmlns:a16="http://schemas.microsoft.com/office/drawing/2014/main" id="{BF56668A-C876-6E45-821C-78D6ACCD5712}"/>
              </a:ext>
            </a:extLst>
          </p:cNvPr>
          <p:cNvPicPr>
            <a:picLocks noGrp="1" noChangeAspect="1"/>
          </p:cNvPicPr>
          <p:nvPr>
            <p:ph idx="1"/>
          </p:nvPr>
        </p:nvPicPr>
        <p:blipFill rotWithShape="1">
          <a:blip r:embed="rId4"/>
          <a:srcRect l="2103" t="1797" r="3334" b="2408"/>
          <a:stretch/>
        </p:blipFill>
        <p:spPr>
          <a:xfrm>
            <a:off x="2042984" y="1754659"/>
            <a:ext cx="4114800" cy="4168345"/>
          </a:xfrm>
        </p:spPr>
      </p:pic>
      <p:pic>
        <p:nvPicPr>
          <p:cNvPr id="13" name="Picture 12" descr="A close up of a map&#10;&#10;Description automatically generated">
            <a:extLst>
              <a:ext uri="{FF2B5EF4-FFF2-40B4-BE49-F238E27FC236}">
                <a16:creationId xmlns:a16="http://schemas.microsoft.com/office/drawing/2014/main" id="{35F19FBA-CE91-0044-A1B9-6C5AE7044B13}"/>
              </a:ext>
            </a:extLst>
          </p:cNvPr>
          <p:cNvPicPr>
            <a:picLocks noChangeAspect="1"/>
          </p:cNvPicPr>
          <p:nvPr/>
        </p:nvPicPr>
        <p:blipFill rotWithShape="1">
          <a:blip r:embed="rId5"/>
          <a:srcRect l="4450" t="8289" r="6061" b="7315"/>
          <a:stretch/>
        </p:blipFill>
        <p:spPr>
          <a:xfrm>
            <a:off x="6157784" y="1754659"/>
            <a:ext cx="4419867" cy="4168345"/>
          </a:xfrm>
          <a:prstGeom prst="rect">
            <a:avLst/>
          </a:prstGeom>
        </p:spPr>
      </p:pic>
    </p:spTree>
    <p:extLst>
      <p:ext uri="{BB962C8B-B14F-4D97-AF65-F5344CB8AC3E}">
        <p14:creationId xmlns:p14="http://schemas.microsoft.com/office/powerpoint/2010/main" val="3502220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DA07A7-919F-3B4A-BDED-F65A25537D0D}"/>
                  </a:ext>
                </a:extLst>
              </p:cNvPr>
              <p:cNvSpPr>
                <a:spLocks noGrp="1"/>
              </p:cNvSpPr>
              <p:nvPr>
                <p:ph type="title"/>
              </p:nvPr>
            </p:nvSpPr>
            <p:spPr/>
            <p:txBody>
              <a:bodyPr>
                <a:norm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i="1" smtClean="0">
                            <a:latin typeface="Cambria Math" panose="02040503050406030204" pitchFamily="18" charset="0"/>
                          </a:rPr>
                          <m:t>𝐷</m:t>
                        </m:r>
                        <m:r>
                          <a:rPr lang="en-US" b="0" i="1" smtClean="0">
                            <a:latin typeface="Cambria Math" panose="02040503050406030204" pitchFamily="18" charset="0"/>
                          </a:rPr>
                          <m:t>𝑢𝑠𝑡</m:t>
                        </m:r>
                      </m:sub>
                    </m:sSub>
                  </m:oMath>
                </a14:m>
                <a:r>
                  <a:rPr lang="en-US" dirty="0"/>
                  <a:t> calibration</a:t>
                </a:r>
              </a:p>
            </p:txBody>
          </p:sp>
        </mc:Choice>
        <mc:Fallback xmlns="">
          <p:sp>
            <p:nvSpPr>
              <p:cNvPr id="2" name="Title 1">
                <a:extLst>
                  <a:ext uri="{FF2B5EF4-FFF2-40B4-BE49-F238E27FC236}">
                    <a16:creationId xmlns:a16="http://schemas.microsoft.com/office/drawing/2014/main" id="{CBDA07A7-919F-3B4A-BDED-F65A25537D0D}"/>
                  </a:ext>
                </a:extLst>
              </p:cNvPr>
              <p:cNvSpPr>
                <a:spLocks noGrp="1" noRot="1" noChangeAspect="1" noMove="1" noResize="1" noEditPoints="1" noAdjustHandles="1" noChangeArrowheads="1" noChangeShapeType="1" noTextEdit="1"/>
              </p:cNvSpPr>
              <p:nvPr>
                <p:ph type="title"/>
              </p:nvPr>
            </p:nvSpPr>
            <p:spPr>
              <a:blipFill>
                <a:blip r:embed="rId3"/>
                <a:stretch>
                  <a:fillRect l="-8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0163DCE-02DC-AC47-9946-021623278A0E}"/>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1551370F-C4B4-7C4A-9ABB-6F08D6841A12}"/>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8CFD6A5A-85D9-F547-8708-0AF2825A1A4A}"/>
              </a:ext>
            </a:extLst>
          </p:cNvPr>
          <p:cNvSpPr>
            <a:spLocks noGrp="1"/>
          </p:cNvSpPr>
          <p:nvPr>
            <p:ph type="sldNum" sz="quarter" idx="12"/>
          </p:nvPr>
        </p:nvSpPr>
        <p:spPr/>
        <p:txBody>
          <a:bodyPr/>
          <a:lstStyle/>
          <a:p>
            <a:fld id="{53618D43-1850-8444-814C-802B8B777D19}" type="slidenum">
              <a:rPr lang="en-US" smtClean="0"/>
              <a:t>42</a:t>
            </a:fld>
            <a:endParaRPr lang="en-US"/>
          </a:p>
        </p:txBody>
      </p:sp>
      <p:pic>
        <p:nvPicPr>
          <p:cNvPr id="10" name="Content Placeholder 9">
            <a:extLst>
              <a:ext uri="{FF2B5EF4-FFF2-40B4-BE49-F238E27FC236}">
                <a16:creationId xmlns:a16="http://schemas.microsoft.com/office/drawing/2014/main" id="{BF56668A-C876-6E45-821C-78D6ACCD5712}"/>
              </a:ext>
            </a:extLst>
          </p:cNvPr>
          <p:cNvPicPr>
            <a:picLocks noGrp="1" noChangeAspect="1"/>
          </p:cNvPicPr>
          <p:nvPr>
            <p:ph idx="1"/>
          </p:nvPr>
        </p:nvPicPr>
        <p:blipFill rotWithShape="1">
          <a:blip r:embed="rId4"/>
          <a:srcRect l="2603" t="1953" r="3003" b="3553"/>
          <a:stretch/>
        </p:blipFill>
        <p:spPr>
          <a:xfrm>
            <a:off x="1977081" y="1737867"/>
            <a:ext cx="4180703" cy="4185137"/>
          </a:xfrm>
        </p:spPr>
      </p:pic>
      <p:pic>
        <p:nvPicPr>
          <p:cNvPr id="13" name="Picture 12">
            <a:extLst>
              <a:ext uri="{FF2B5EF4-FFF2-40B4-BE49-F238E27FC236}">
                <a16:creationId xmlns:a16="http://schemas.microsoft.com/office/drawing/2014/main" id="{35F19FBA-CE91-0044-A1B9-6C5AE7044B13}"/>
              </a:ext>
            </a:extLst>
          </p:cNvPr>
          <p:cNvPicPr>
            <a:picLocks noChangeAspect="1"/>
          </p:cNvPicPr>
          <p:nvPr/>
        </p:nvPicPr>
        <p:blipFill rotWithShape="1">
          <a:blip r:embed="rId5"/>
          <a:srcRect l="4196" t="7115" r="5685" b="6719"/>
          <a:stretch/>
        </p:blipFill>
        <p:spPr>
          <a:xfrm>
            <a:off x="6157783" y="1737867"/>
            <a:ext cx="4378411" cy="4186376"/>
          </a:xfrm>
          <a:prstGeom prst="rect">
            <a:avLst/>
          </a:prstGeom>
        </p:spPr>
      </p:pic>
    </p:spTree>
    <p:extLst>
      <p:ext uri="{BB962C8B-B14F-4D97-AF65-F5344CB8AC3E}">
        <p14:creationId xmlns:p14="http://schemas.microsoft.com/office/powerpoint/2010/main" val="2279255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ABFBF8-E285-0846-8659-191AE611FAEB}"/>
                  </a:ext>
                </a:extLst>
              </p:cNvPr>
              <p:cNvSpPr>
                <a:spLocks noGrp="1"/>
              </p:cNvSpPr>
              <p:nvPr>
                <p:ph type="title"/>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ub>
                    </m:sSub>
                  </m:oMath>
                </a14:m>
                <a:r>
                  <a:rPr lang="en-US" dirty="0"/>
                  <a:t> in SDSS galaxies</a:t>
                </a:r>
              </a:p>
            </p:txBody>
          </p:sp>
        </mc:Choice>
        <mc:Fallback xmlns="">
          <p:sp>
            <p:nvSpPr>
              <p:cNvPr id="2" name="Title 1">
                <a:extLst>
                  <a:ext uri="{FF2B5EF4-FFF2-40B4-BE49-F238E27FC236}">
                    <a16:creationId xmlns:a16="http://schemas.microsoft.com/office/drawing/2014/main" id="{2AABFBF8-E285-0846-8659-191AE611FAEB}"/>
                  </a:ext>
                </a:extLst>
              </p:cNvPr>
              <p:cNvSpPr>
                <a:spLocks noGrp="1" noRot="1" noChangeAspect="1" noMove="1" noResize="1" noEditPoints="1" noAdjustHandles="1" noChangeArrowheads="1" noChangeShapeType="1" noTextEdit="1"/>
              </p:cNvSpPr>
              <p:nvPr>
                <p:ph type="title"/>
              </p:nvPr>
            </p:nvSpPr>
            <p:spPr>
              <a:blipFill>
                <a:blip r:embed="rId2"/>
                <a:stretch>
                  <a:fillRect l="-156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CBE0927F-F55C-4544-AC40-3264B52B676D}"/>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CF4EDD3-2C6B-7A47-BA32-D0CFE6A44640}"/>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FB457D66-F666-684B-BAB0-16FE79961AF7}"/>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6E74B197-5D58-254D-A970-8BE519B5B21A}"/>
              </a:ext>
            </a:extLst>
          </p:cNvPr>
          <p:cNvSpPr>
            <a:spLocks noGrp="1"/>
          </p:cNvSpPr>
          <p:nvPr>
            <p:ph type="sldNum" sz="quarter" idx="12"/>
          </p:nvPr>
        </p:nvSpPr>
        <p:spPr/>
        <p:txBody>
          <a:bodyPr/>
          <a:lstStyle/>
          <a:p>
            <a:fld id="{53618D43-1850-8444-814C-802B8B777D19}" type="slidenum">
              <a:rPr lang="en-US" smtClean="0"/>
              <a:t>43</a:t>
            </a:fld>
            <a:endParaRPr lang="en-US"/>
          </a:p>
        </p:txBody>
      </p:sp>
    </p:spTree>
    <p:extLst>
      <p:ext uri="{BB962C8B-B14F-4D97-AF65-F5344CB8AC3E}">
        <p14:creationId xmlns:p14="http://schemas.microsoft.com/office/powerpoint/2010/main" val="3113407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ABFBF8-E285-0846-8659-191AE611FAEB}"/>
                  </a:ext>
                </a:extLst>
              </p:cNvPr>
              <p:cNvSpPr>
                <a:spLocks noGrp="1"/>
              </p:cNvSpPr>
              <p:nvPr>
                <p:ph type="title"/>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sub>
                    </m:sSub>
                  </m:oMath>
                </a14:m>
                <a:r>
                  <a:rPr lang="en-US" dirty="0"/>
                  <a:t> in SDSS galaxies</a:t>
                </a:r>
              </a:p>
            </p:txBody>
          </p:sp>
        </mc:Choice>
        <mc:Fallback xmlns="">
          <p:sp>
            <p:nvSpPr>
              <p:cNvPr id="2" name="Title 1">
                <a:extLst>
                  <a:ext uri="{FF2B5EF4-FFF2-40B4-BE49-F238E27FC236}">
                    <a16:creationId xmlns:a16="http://schemas.microsoft.com/office/drawing/2014/main" id="{2AABFBF8-E285-0846-8659-191AE611FAEB}"/>
                  </a:ext>
                </a:extLst>
              </p:cNvPr>
              <p:cNvSpPr>
                <a:spLocks noGrp="1" noRot="1" noChangeAspect="1" noMove="1" noResize="1" noEditPoints="1" noAdjustHandles="1" noChangeArrowheads="1" noChangeShapeType="1" noTextEdit="1"/>
              </p:cNvSpPr>
              <p:nvPr>
                <p:ph type="title"/>
              </p:nvPr>
            </p:nvSpPr>
            <p:spPr>
              <a:blipFill>
                <a:blip r:embed="rId2"/>
                <a:stretch>
                  <a:fillRect l="-156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CBE0927F-F55C-4544-AC40-3264B52B676D}"/>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CF4EDD3-2C6B-7A47-BA32-D0CFE6A44640}"/>
              </a:ext>
            </a:extLst>
          </p:cNvPr>
          <p:cNvSpPr>
            <a:spLocks noGrp="1"/>
          </p:cNvSpPr>
          <p:nvPr>
            <p:ph type="dt" sz="half" idx="10"/>
          </p:nvPr>
        </p:nvSpPr>
        <p:spPr/>
        <p:txBody>
          <a:bodyPr/>
          <a:lstStyle/>
          <a:p>
            <a:fld id="{BF174726-FEEB-6540-9700-AF4817983221}" type="datetime1">
              <a:rPr lang="en-US" smtClean="0"/>
              <a:t>5/7/20</a:t>
            </a:fld>
            <a:endParaRPr lang="en-US"/>
          </a:p>
        </p:txBody>
      </p:sp>
      <p:sp>
        <p:nvSpPr>
          <p:cNvPr id="5" name="Footer Placeholder 4">
            <a:extLst>
              <a:ext uri="{FF2B5EF4-FFF2-40B4-BE49-F238E27FC236}">
                <a16:creationId xmlns:a16="http://schemas.microsoft.com/office/drawing/2014/main" id="{FB457D66-F666-684B-BAB0-16FE79961AF7}"/>
              </a:ext>
            </a:extLst>
          </p:cNvPr>
          <p:cNvSpPr>
            <a:spLocks noGrp="1"/>
          </p:cNvSpPr>
          <p:nvPr>
            <p:ph type="ftr" sz="quarter" idx="11"/>
          </p:nvPr>
        </p:nvSpPr>
        <p:spPr/>
        <p:txBody>
          <a:bodyPr/>
          <a:lstStyle/>
          <a:p>
            <a:r>
              <a:rPr lang="en-US"/>
              <a:t>Sean MacBride Thesis Defense</a:t>
            </a:r>
          </a:p>
        </p:txBody>
      </p:sp>
      <p:sp>
        <p:nvSpPr>
          <p:cNvPr id="6" name="Slide Number Placeholder 5">
            <a:extLst>
              <a:ext uri="{FF2B5EF4-FFF2-40B4-BE49-F238E27FC236}">
                <a16:creationId xmlns:a16="http://schemas.microsoft.com/office/drawing/2014/main" id="{6E74B197-5D58-254D-A970-8BE519B5B21A}"/>
              </a:ext>
            </a:extLst>
          </p:cNvPr>
          <p:cNvSpPr>
            <a:spLocks noGrp="1"/>
          </p:cNvSpPr>
          <p:nvPr>
            <p:ph type="sldNum" sz="quarter" idx="12"/>
          </p:nvPr>
        </p:nvSpPr>
        <p:spPr/>
        <p:txBody>
          <a:bodyPr/>
          <a:lstStyle/>
          <a:p>
            <a:fld id="{53618D43-1850-8444-814C-802B8B777D19}" type="slidenum">
              <a:rPr lang="en-US" smtClean="0"/>
              <a:t>44</a:t>
            </a:fld>
            <a:endParaRPr lang="en-US"/>
          </a:p>
        </p:txBody>
      </p:sp>
    </p:spTree>
    <p:extLst>
      <p:ext uri="{BB962C8B-B14F-4D97-AF65-F5344CB8AC3E}">
        <p14:creationId xmlns:p14="http://schemas.microsoft.com/office/powerpoint/2010/main" val="184891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0" descr="https://apod.nasa.gov/apod/ap190629.html">
            <a:extLst>
              <a:ext uri="{FF2B5EF4-FFF2-40B4-BE49-F238E27FC236}">
                <a16:creationId xmlns:a16="http://schemas.microsoft.com/office/drawing/2014/main" id="{BC290A97-76D2-C341-9374-945BC1B28D69}"/>
              </a:ext>
            </a:extLst>
          </p:cNvPr>
          <p:cNvPicPr>
            <a:picLocks noChangeAspect="1"/>
          </p:cNvPicPr>
          <p:nvPr/>
        </p:nvPicPr>
        <p:blipFill rotWithShape="1">
          <a:blip r:embed="rId2">
            <a:alphaModFix/>
          </a:blip>
          <a:srcRect t="11066" b="19703"/>
          <a:stretch/>
        </p:blipFill>
        <p:spPr>
          <a:xfrm>
            <a:off x="20" y="10"/>
            <a:ext cx="12191980" cy="6857990"/>
          </a:xfrm>
          <a:prstGeom prst="rect">
            <a:avLst/>
          </a:prstGeom>
        </p:spPr>
      </p:pic>
    </p:spTree>
    <p:extLst>
      <p:ext uri="{BB962C8B-B14F-4D97-AF65-F5344CB8AC3E}">
        <p14:creationId xmlns:p14="http://schemas.microsoft.com/office/powerpoint/2010/main" val="122293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lose up of a star in space&#10;&#10;Description automatically generated">
            <a:extLst>
              <a:ext uri="{FF2B5EF4-FFF2-40B4-BE49-F238E27FC236}">
                <a16:creationId xmlns:a16="http://schemas.microsoft.com/office/drawing/2014/main" id="{F2C5B385-2C1D-2E4E-A59F-AE310AC8D544}"/>
              </a:ext>
            </a:extLst>
          </p:cNvPr>
          <p:cNvPicPr>
            <a:picLocks noChangeAspect="1"/>
          </p:cNvPicPr>
          <p:nvPr/>
        </p:nvPicPr>
        <p:blipFill rotWithShape="1">
          <a:blip r:embed="rId3">
            <a:alphaModFix amt="25000"/>
          </a:blip>
          <a:srcRect t="11113" b="19740"/>
          <a:stretch/>
        </p:blipFill>
        <p:spPr>
          <a:xfrm>
            <a:off x="0" y="0"/>
            <a:ext cx="12191998" cy="6858000"/>
          </a:xfrm>
          <a:prstGeom prst="rect">
            <a:avLst/>
          </a:prstGeom>
        </p:spPr>
      </p:pic>
      <p:sp>
        <p:nvSpPr>
          <p:cNvPr id="2" name="Title 1">
            <a:extLst>
              <a:ext uri="{FF2B5EF4-FFF2-40B4-BE49-F238E27FC236}">
                <a16:creationId xmlns:a16="http://schemas.microsoft.com/office/drawing/2014/main" id="{156D404B-C4CD-4045-BCD0-9CE2E9C702D4}"/>
              </a:ext>
            </a:extLst>
          </p:cNvPr>
          <p:cNvSpPr>
            <a:spLocks noGrp="1"/>
          </p:cNvSpPr>
          <p:nvPr>
            <p:ph type="title"/>
          </p:nvPr>
        </p:nvSpPr>
        <p:spPr/>
        <p:txBody>
          <a:bodyPr vert="horz" lIns="91440" tIns="45720" rIns="91440" bIns="45720" rtlCol="0" anchor="ctr">
            <a:normAutofit/>
          </a:bodyPr>
          <a:lstStyle/>
          <a:p>
            <a:r>
              <a:rPr lang="en-US" dirty="0"/>
              <a:t>Observational signatures of galaxies</a:t>
            </a:r>
          </a:p>
        </p:txBody>
      </p:sp>
      <p:sp>
        <p:nvSpPr>
          <p:cNvPr id="20" name="Content Placeholder 19">
            <a:extLst>
              <a:ext uri="{FF2B5EF4-FFF2-40B4-BE49-F238E27FC236}">
                <a16:creationId xmlns:a16="http://schemas.microsoft.com/office/drawing/2014/main" id="{999AD0E7-57D4-8042-AED5-89B87949498A}"/>
              </a:ext>
            </a:extLst>
          </p:cNvPr>
          <p:cNvSpPr>
            <a:spLocks noGrp="1"/>
          </p:cNvSpPr>
          <p:nvPr>
            <p:ph idx="1"/>
          </p:nvPr>
        </p:nvSpPr>
        <p:spPr/>
        <p:txBody>
          <a:bodyPr/>
          <a:lstStyle/>
          <a:p>
            <a:r>
              <a:rPr lang="en-US" dirty="0">
                <a:solidFill>
                  <a:srgbClr val="FFFFFF"/>
                </a:solidFill>
              </a:rPr>
              <a:t>Photons exhibit wave-particle nature</a:t>
            </a:r>
          </a:p>
          <a:p>
            <a:r>
              <a:rPr lang="en-US" dirty="0">
                <a:solidFill>
                  <a:srgbClr val="FFFFFF"/>
                </a:solidFill>
              </a:rPr>
              <a:t>Spectroscopy</a:t>
            </a:r>
          </a:p>
          <a:p>
            <a:pPr lvl="1"/>
            <a:r>
              <a:rPr lang="en-US" dirty="0">
                <a:solidFill>
                  <a:srgbClr val="FFFFFF"/>
                </a:solidFill>
              </a:rPr>
              <a:t>Analysis of the wave nature of light</a:t>
            </a:r>
          </a:p>
          <a:p>
            <a:pPr lvl="1"/>
            <a:r>
              <a:rPr lang="en-US" dirty="0">
                <a:solidFill>
                  <a:srgbClr val="FFFFFF"/>
                </a:solidFill>
              </a:rPr>
              <a:t>Range of wavelengths emitted</a:t>
            </a:r>
          </a:p>
          <a:p>
            <a:pPr lvl="1"/>
            <a:r>
              <a:rPr lang="en-US" dirty="0">
                <a:solidFill>
                  <a:srgbClr val="FFFFFF"/>
                </a:solidFill>
              </a:rPr>
              <a:t>Spectra modulated by intervening material</a:t>
            </a:r>
          </a:p>
          <a:p>
            <a:r>
              <a:rPr lang="en-US" dirty="0">
                <a:solidFill>
                  <a:srgbClr val="FFFFFF"/>
                </a:solidFill>
              </a:rPr>
              <a:t>Photometry</a:t>
            </a:r>
          </a:p>
          <a:p>
            <a:pPr lvl="1"/>
            <a:r>
              <a:rPr lang="en-US" dirty="0">
                <a:solidFill>
                  <a:srgbClr val="FFFFFF"/>
                </a:solidFill>
              </a:rPr>
              <a:t>Analysis of the particle nature of light</a:t>
            </a:r>
          </a:p>
          <a:p>
            <a:pPr lvl="1"/>
            <a:r>
              <a:rPr lang="en-US" dirty="0">
                <a:solidFill>
                  <a:srgbClr val="FFFFFF"/>
                </a:solidFill>
              </a:rPr>
              <a:t>Measurement of total brightness</a:t>
            </a:r>
          </a:p>
          <a:p>
            <a:pPr lvl="1"/>
            <a:r>
              <a:rPr lang="en-US" dirty="0">
                <a:solidFill>
                  <a:srgbClr val="FFFFFF"/>
                </a:solidFill>
              </a:rPr>
              <a:t>Optical filters measure color brightness</a:t>
            </a:r>
          </a:p>
        </p:txBody>
      </p:sp>
      <p:sp>
        <p:nvSpPr>
          <p:cNvPr id="5" name="Date Placeholder 4">
            <a:extLst>
              <a:ext uri="{FF2B5EF4-FFF2-40B4-BE49-F238E27FC236}">
                <a16:creationId xmlns:a16="http://schemas.microsoft.com/office/drawing/2014/main" id="{D1CFC425-9EA8-814B-A894-4A2C5CCAD23C}"/>
              </a:ext>
            </a:extLst>
          </p:cNvPr>
          <p:cNvSpPr>
            <a:spLocks noGrp="1"/>
          </p:cNvSpPr>
          <p:nvPr>
            <p:ph type="dt" sz="half" idx="10"/>
          </p:nvPr>
        </p:nvSpPr>
        <p:spPr/>
        <p:txBody>
          <a:bodyPr vert="horz" lIns="91440" tIns="45720" rIns="91440" bIns="45720" rtlCol="0" anchor="ctr">
            <a:normAutofit/>
          </a:bodyPr>
          <a:lstStyle/>
          <a:p>
            <a:pPr>
              <a:spcAft>
                <a:spcPts val="600"/>
              </a:spcAft>
              <a:defRPr/>
            </a:pPr>
            <a:fld id="{0C2CCE5F-E5A7-DC46-9421-3C251156A34E}" type="datetime1">
              <a:rPr lang="en-US">
                <a:solidFill>
                  <a:srgbClr val="FFFFFF"/>
                </a:solidFill>
              </a:rPr>
              <a:pPr>
                <a:spcAft>
                  <a:spcPts val="600"/>
                </a:spcAft>
                <a:defRPr/>
              </a:pPr>
              <a:t>5/7/20</a:t>
            </a:fld>
            <a:endParaRPr lang="en-US">
              <a:solidFill>
                <a:srgbClr val="FFFFFF"/>
              </a:solidFill>
            </a:endParaRPr>
          </a:p>
        </p:txBody>
      </p:sp>
      <p:sp>
        <p:nvSpPr>
          <p:cNvPr id="6" name="Footer Placeholder 5">
            <a:extLst>
              <a:ext uri="{FF2B5EF4-FFF2-40B4-BE49-F238E27FC236}">
                <a16:creationId xmlns:a16="http://schemas.microsoft.com/office/drawing/2014/main" id="{900CDF8B-8322-D44D-8DE5-6BFD8E442A16}"/>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a:solidFill>
                  <a:srgbClr val="FFFFFF"/>
                </a:solidFill>
              </a:rPr>
              <a:t>Sean MacBride Thesis Defense</a:t>
            </a:r>
          </a:p>
        </p:txBody>
      </p:sp>
      <p:sp>
        <p:nvSpPr>
          <p:cNvPr id="7" name="Slide Number Placeholder 6">
            <a:extLst>
              <a:ext uri="{FF2B5EF4-FFF2-40B4-BE49-F238E27FC236}">
                <a16:creationId xmlns:a16="http://schemas.microsoft.com/office/drawing/2014/main" id="{48515384-4AC8-AA43-B3EA-5F099A1FACFB}"/>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3618D43-1850-8444-814C-802B8B777D19}" type="slidenum">
              <a:rPr lang="en-US">
                <a:solidFill>
                  <a:srgbClr val="FFFFFF"/>
                </a:solidFill>
              </a:rPr>
              <a:pPr>
                <a:spcAft>
                  <a:spcPts val="600"/>
                </a:spcAft>
                <a:defRPr/>
              </a:pPr>
              <a:t>6</a:t>
            </a:fld>
            <a:endParaRPr lang="en-US">
              <a:solidFill>
                <a:srgbClr val="FFFFFF"/>
              </a:solidFill>
            </a:endParaRPr>
          </a:p>
        </p:txBody>
      </p:sp>
      <p:pic>
        <p:nvPicPr>
          <p:cNvPr id="4" name="Picture 3" descr="A picture containing screenshot&#10;&#10;Description automatically generated">
            <a:extLst>
              <a:ext uri="{FF2B5EF4-FFF2-40B4-BE49-F238E27FC236}">
                <a16:creationId xmlns:a16="http://schemas.microsoft.com/office/drawing/2014/main" id="{9D09E520-5547-CD41-9BCE-BCEACC3C6695}"/>
              </a:ext>
            </a:extLst>
          </p:cNvPr>
          <p:cNvPicPr>
            <a:picLocks noChangeAspect="1"/>
          </p:cNvPicPr>
          <p:nvPr/>
        </p:nvPicPr>
        <p:blipFill>
          <a:blip r:embed="rId4"/>
          <a:stretch>
            <a:fillRect/>
          </a:stretch>
        </p:blipFill>
        <p:spPr>
          <a:xfrm>
            <a:off x="7516367" y="1477645"/>
            <a:ext cx="3982211" cy="2654807"/>
          </a:xfrm>
          <a:prstGeom prst="rect">
            <a:avLst/>
          </a:prstGeom>
        </p:spPr>
      </p:pic>
      <p:grpSp>
        <p:nvGrpSpPr>
          <p:cNvPr id="10" name="Group 9" descr="https://classic.sdss.org/dr7/instruments/imager/index.html">
            <a:extLst>
              <a:ext uri="{FF2B5EF4-FFF2-40B4-BE49-F238E27FC236}">
                <a16:creationId xmlns:a16="http://schemas.microsoft.com/office/drawing/2014/main" id="{7C7F420C-59FA-E94B-9D9A-143AF2C10F1D}"/>
              </a:ext>
            </a:extLst>
          </p:cNvPr>
          <p:cNvGrpSpPr/>
          <p:nvPr/>
        </p:nvGrpSpPr>
        <p:grpSpPr>
          <a:xfrm>
            <a:off x="7516367" y="4132452"/>
            <a:ext cx="3982211" cy="2160094"/>
            <a:chOff x="7516367" y="4132452"/>
            <a:chExt cx="3982211" cy="2160094"/>
          </a:xfrm>
        </p:grpSpPr>
        <p:pic>
          <p:nvPicPr>
            <p:cNvPr id="9" name="Picture 8" descr="A close up of a device&#10;&#10;Description automatically generated">
              <a:extLst>
                <a:ext uri="{FF2B5EF4-FFF2-40B4-BE49-F238E27FC236}">
                  <a16:creationId xmlns:a16="http://schemas.microsoft.com/office/drawing/2014/main" id="{A0294C6B-5108-464E-A6B2-EDB306F48CE6}"/>
                </a:ext>
              </a:extLst>
            </p:cNvPr>
            <p:cNvPicPr>
              <a:picLocks noChangeAspect="1"/>
            </p:cNvPicPr>
            <p:nvPr/>
          </p:nvPicPr>
          <p:blipFill rotWithShape="1">
            <a:blip r:embed="rId5"/>
            <a:srcRect l="10891" t="26067" b="26066"/>
            <a:stretch/>
          </p:blipFill>
          <p:spPr>
            <a:xfrm>
              <a:off x="7516367" y="4132452"/>
              <a:ext cx="3982211" cy="216009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057ED006-9D5D-A74A-8312-C7FFE0FE8139}"/>
                </a:ext>
              </a:extLst>
            </p:cNvPr>
            <p:cNvPicPr>
              <a:picLocks noChangeAspect="1"/>
            </p:cNvPicPr>
            <p:nvPr/>
          </p:nvPicPr>
          <p:blipFill>
            <a:blip r:embed="rId5"/>
            <a:stretch>
              <a:fillRect/>
            </a:stretch>
          </p:blipFill>
          <p:spPr>
            <a:xfrm>
              <a:off x="9359456" y="4132452"/>
              <a:ext cx="2139122" cy="2160094"/>
            </a:xfrm>
            <a:prstGeom prst="rect">
              <a:avLst/>
            </a:prstGeom>
          </p:spPr>
        </p:pic>
      </p:grpSp>
    </p:spTree>
    <p:extLst>
      <p:ext uri="{BB962C8B-B14F-4D97-AF65-F5344CB8AC3E}">
        <p14:creationId xmlns:p14="http://schemas.microsoft.com/office/powerpoint/2010/main" val="649286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lose up of a star in space&#10;&#10;Description automatically generated">
            <a:extLst>
              <a:ext uri="{FF2B5EF4-FFF2-40B4-BE49-F238E27FC236}">
                <a16:creationId xmlns:a16="http://schemas.microsoft.com/office/drawing/2014/main" id="{F2C5B385-2C1D-2E4E-A59F-AE310AC8D544}"/>
              </a:ext>
            </a:extLst>
          </p:cNvPr>
          <p:cNvPicPr>
            <a:picLocks noChangeAspect="1"/>
          </p:cNvPicPr>
          <p:nvPr/>
        </p:nvPicPr>
        <p:blipFill rotWithShape="1">
          <a:blip r:embed="rId3">
            <a:alphaModFix amt="20000"/>
          </a:blip>
          <a:srcRect t="11113" b="19740"/>
          <a:stretch/>
        </p:blipFill>
        <p:spPr>
          <a:xfrm>
            <a:off x="0" y="0"/>
            <a:ext cx="12191998" cy="6858000"/>
          </a:xfrm>
          <a:prstGeom prst="rect">
            <a:avLst/>
          </a:prstGeom>
        </p:spPr>
      </p:pic>
      <p:sp>
        <p:nvSpPr>
          <p:cNvPr id="2" name="Title 1">
            <a:extLst>
              <a:ext uri="{FF2B5EF4-FFF2-40B4-BE49-F238E27FC236}">
                <a16:creationId xmlns:a16="http://schemas.microsoft.com/office/drawing/2014/main" id="{156D404B-C4CD-4045-BCD0-9CE2E9C702D4}"/>
              </a:ext>
            </a:extLst>
          </p:cNvPr>
          <p:cNvSpPr>
            <a:spLocks noGrp="1"/>
          </p:cNvSpPr>
          <p:nvPr>
            <p:ph type="title"/>
          </p:nvPr>
        </p:nvSpPr>
        <p:spPr/>
        <p:txBody>
          <a:bodyPr vert="horz" lIns="91440" tIns="45720" rIns="91440" bIns="45720" rtlCol="0" anchor="ctr">
            <a:normAutofit/>
          </a:bodyPr>
          <a:lstStyle/>
          <a:p>
            <a:r>
              <a:rPr lang="en-US" dirty="0"/>
              <a:t>Features of a light spectrum</a:t>
            </a:r>
          </a:p>
        </p:txBody>
      </p:sp>
      <p:sp>
        <p:nvSpPr>
          <p:cNvPr id="20" name="Content Placeholder 19">
            <a:extLst>
              <a:ext uri="{FF2B5EF4-FFF2-40B4-BE49-F238E27FC236}">
                <a16:creationId xmlns:a16="http://schemas.microsoft.com/office/drawing/2014/main" id="{999AD0E7-57D4-8042-AED5-89B87949498A}"/>
              </a:ext>
            </a:extLst>
          </p:cNvPr>
          <p:cNvSpPr>
            <a:spLocks noGrp="1"/>
          </p:cNvSpPr>
          <p:nvPr>
            <p:ph idx="1"/>
          </p:nvPr>
        </p:nvSpPr>
        <p:spPr>
          <a:xfrm>
            <a:off x="838200" y="1825625"/>
            <a:ext cx="6678167" cy="4351338"/>
          </a:xfrm>
        </p:spPr>
        <p:txBody>
          <a:bodyPr/>
          <a:lstStyle/>
          <a:p>
            <a:r>
              <a:rPr lang="en-US" dirty="0">
                <a:solidFill>
                  <a:srgbClr val="FFFFFF"/>
                </a:solidFill>
              </a:rPr>
              <a:t>Continuous spectrum is modulated </a:t>
            </a:r>
          </a:p>
          <a:p>
            <a:pPr marL="0" indent="0">
              <a:buNone/>
            </a:pPr>
            <a:r>
              <a:rPr lang="en-US" dirty="0">
                <a:solidFill>
                  <a:srgbClr val="FFFFFF"/>
                </a:solidFill>
              </a:rPr>
              <a:t>by intervening material</a:t>
            </a:r>
          </a:p>
          <a:p>
            <a:r>
              <a:rPr lang="en-US" dirty="0">
                <a:solidFill>
                  <a:srgbClr val="FFFFFF"/>
                </a:solidFill>
              </a:rPr>
              <a:t>Light passing through cool gas is absorbed</a:t>
            </a:r>
          </a:p>
          <a:p>
            <a:pPr lvl="1"/>
            <a:r>
              <a:rPr lang="en-US" dirty="0">
                <a:solidFill>
                  <a:srgbClr val="FFFFFF"/>
                </a:solidFill>
              </a:rPr>
              <a:t>Absorption feature from gas</a:t>
            </a:r>
          </a:p>
          <a:p>
            <a:r>
              <a:rPr lang="en-US" dirty="0">
                <a:solidFill>
                  <a:srgbClr val="FFFFFF"/>
                </a:solidFill>
              </a:rPr>
              <a:t>Absorbed energy from gas is emitted</a:t>
            </a:r>
          </a:p>
          <a:p>
            <a:pPr lvl="1"/>
            <a:r>
              <a:rPr lang="en-US" dirty="0">
                <a:solidFill>
                  <a:srgbClr val="FFFFFF"/>
                </a:solidFill>
              </a:rPr>
              <a:t>Emission feature from gas</a:t>
            </a:r>
          </a:p>
          <a:p>
            <a:r>
              <a:rPr lang="en-US" dirty="0">
                <a:solidFill>
                  <a:srgbClr val="FFFFFF"/>
                </a:solidFill>
              </a:rPr>
              <a:t>Features of spectrum inform conclusions</a:t>
            </a:r>
          </a:p>
          <a:p>
            <a:pPr marL="0" indent="0">
              <a:buNone/>
            </a:pPr>
            <a:r>
              <a:rPr lang="en-US" dirty="0">
                <a:solidFill>
                  <a:srgbClr val="FFFFFF"/>
                </a:solidFill>
              </a:rPr>
              <a:t>about the chemical composition of source</a:t>
            </a:r>
          </a:p>
        </p:txBody>
      </p:sp>
      <p:sp>
        <p:nvSpPr>
          <p:cNvPr id="5" name="Date Placeholder 4">
            <a:extLst>
              <a:ext uri="{FF2B5EF4-FFF2-40B4-BE49-F238E27FC236}">
                <a16:creationId xmlns:a16="http://schemas.microsoft.com/office/drawing/2014/main" id="{D1CFC425-9EA8-814B-A894-4A2C5CCAD23C}"/>
              </a:ext>
            </a:extLst>
          </p:cNvPr>
          <p:cNvSpPr>
            <a:spLocks noGrp="1"/>
          </p:cNvSpPr>
          <p:nvPr>
            <p:ph type="dt" sz="half" idx="10"/>
          </p:nvPr>
        </p:nvSpPr>
        <p:spPr/>
        <p:txBody>
          <a:bodyPr vert="horz" lIns="91440" tIns="45720" rIns="91440" bIns="45720" rtlCol="0" anchor="ctr">
            <a:normAutofit/>
          </a:bodyPr>
          <a:lstStyle/>
          <a:p>
            <a:pPr>
              <a:spcAft>
                <a:spcPts val="600"/>
              </a:spcAft>
              <a:defRPr/>
            </a:pPr>
            <a:fld id="{0C2CCE5F-E5A7-DC46-9421-3C251156A34E}" type="datetime1">
              <a:rPr lang="en-US">
                <a:solidFill>
                  <a:srgbClr val="FFFFFF"/>
                </a:solidFill>
              </a:rPr>
              <a:pPr>
                <a:spcAft>
                  <a:spcPts val="600"/>
                </a:spcAft>
                <a:defRPr/>
              </a:pPr>
              <a:t>5/7/20</a:t>
            </a:fld>
            <a:endParaRPr lang="en-US">
              <a:solidFill>
                <a:srgbClr val="FFFFFF"/>
              </a:solidFill>
            </a:endParaRPr>
          </a:p>
        </p:txBody>
      </p:sp>
      <p:sp>
        <p:nvSpPr>
          <p:cNvPr id="6" name="Footer Placeholder 5">
            <a:extLst>
              <a:ext uri="{FF2B5EF4-FFF2-40B4-BE49-F238E27FC236}">
                <a16:creationId xmlns:a16="http://schemas.microsoft.com/office/drawing/2014/main" id="{900CDF8B-8322-D44D-8DE5-6BFD8E442A16}"/>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a:solidFill>
                  <a:srgbClr val="FFFFFF"/>
                </a:solidFill>
              </a:rPr>
              <a:t>Sean MacBride Thesis Defense</a:t>
            </a:r>
          </a:p>
        </p:txBody>
      </p:sp>
      <p:sp>
        <p:nvSpPr>
          <p:cNvPr id="7" name="Slide Number Placeholder 6">
            <a:extLst>
              <a:ext uri="{FF2B5EF4-FFF2-40B4-BE49-F238E27FC236}">
                <a16:creationId xmlns:a16="http://schemas.microsoft.com/office/drawing/2014/main" id="{48515384-4AC8-AA43-B3EA-5F099A1FACFB}"/>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3618D43-1850-8444-814C-802B8B777D19}" type="slidenum">
              <a:rPr lang="en-US">
                <a:solidFill>
                  <a:srgbClr val="FFFFFF"/>
                </a:solidFill>
              </a:rPr>
              <a:pPr>
                <a:spcAft>
                  <a:spcPts val="600"/>
                </a:spcAft>
                <a:defRPr/>
              </a:pPr>
              <a:t>7</a:t>
            </a:fld>
            <a:endParaRPr lang="en-US">
              <a:solidFill>
                <a:srgbClr val="FFFFFF"/>
              </a:solidFill>
            </a:endParaRPr>
          </a:p>
        </p:txBody>
      </p:sp>
      <p:pic>
        <p:nvPicPr>
          <p:cNvPr id="14" name="Picture 13" descr="A screenshot of a cell phone&#10;&#10;Description automatically generated">
            <a:extLst>
              <a:ext uri="{FF2B5EF4-FFF2-40B4-BE49-F238E27FC236}">
                <a16:creationId xmlns:a16="http://schemas.microsoft.com/office/drawing/2014/main" id="{EE46403C-92D6-4046-B5E8-C9FF6070DA75}"/>
              </a:ext>
            </a:extLst>
          </p:cNvPr>
          <p:cNvPicPr>
            <a:picLocks noChangeAspect="1"/>
          </p:cNvPicPr>
          <p:nvPr/>
        </p:nvPicPr>
        <p:blipFill rotWithShape="1">
          <a:blip r:embed="rId4"/>
          <a:srcRect b="4631"/>
          <a:stretch/>
        </p:blipFill>
        <p:spPr>
          <a:xfrm>
            <a:off x="7516367" y="3700221"/>
            <a:ext cx="3982211" cy="2712759"/>
          </a:xfrm>
          <a:prstGeom prst="rect">
            <a:avLst/>
          </a:prstGeom>
        </p:spPr>
      </p:pic>
      <p:pic>
        <p:nvPicPr>
          <p:cNvPr id="15" name="Picture 14" descr="A picture containing screenshot&#10;&#10;Description automatically generated">
            <a:extLst>
              <a:ext uri="{FF2B5EF4-FFF2-40B4-BE49-F238E27FC236}">
                <a16:creationId xmlns:a16="http://schemas.microsoft.com/office/drawing/2014/main" id="{3B1EA92D-4EF5-3045-838F-EFC0E784BE26}"/>
              </a:ext>
            </a:extLst>
          </p:cNvPr>
          <p:cNvPicPr>
            <a:picLocks noChangeAspect="1"/>
          </p:cNvPicPr>
          <p:nvPr/>
        </p:nvPicPr>
        <p:blipFill rotWithShape="1">
          <a:blip r:embed="rId5"/>
          <a:srcRect b="1794"/>
          <a:stretch/>
        </p:blipFill>
        <p:spPr>
          <a:xfrm>
            <a:off x="7516367" y="1477645"/>
            <a:ext cx="3982211" cy="2607175"/>
          </a:xfrm>
          <a:prstGeom prst="rect">
            <a:avLst/>
          </a:prstGeom>
        </p:spPr>
      </p:pic>
    </p:spTree>
    <p:extLst>
      <p:ext uri="{BB962C8B-B14F-4D97-AF65-F5344CB8AC3E}">
        <p14:creationId xmlns:p14="http://schemas.microsoft.com/office/powerpoint/2010/main" val="242004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lose up of a star in space&#10;&#10;Description automatically generated">
            <a:extLst>
              <a:ext uri="{FF2B5EF4-FFF2-40B4-BE49-F238E27FC236}">
                <a16:creationId xmlns:a16="http://schemas.microsoft.com/office/drawing/2014/main" id="{F2C5B385-2C1D-2E4E-A59F-AE310AC8D544}"/>
              </a:ext>
            </a:extLst>
          </p:cNvPr>
          <p:cNvPicPr>
            <a:picLocks noChangeAspect="1"/>
          </p:cNvPicPr>
          <p:nvPr/>
        </p:nvPicPr>
        <p:blipFill rotWithShape="1">
          <a:blip r:embed="rId3">
            <a:alphaModFix amt="15000"/>
          </a:blip>
          <a:srcRect t="11113" b="19740"/>
          <a:stretch/>
        </p:blipFill>
        <p:spPr>
          <a:xfrm>
            <a:off x="0" y="0"/>
            <a:ext cx="12191998" cy="6858000"/>
          </a:xfrm>
          <a:prstGeom prst="rect">
            <a:avLst/>
          </a:prstGeom>
        </p:spPr>
      </p:pic>
      <p:sp>
        <p:nvSpPr>
          <p:cNvPr id="2" name="Title 1">
            <a:extLst>
              <a:ext uri="{FF2B5EF4-FFF2-40B4-BE49-F238E27FC236}">
                <a16:creationId xmlns:a16="http://schemas.microsoft.com/office/drawing/2014/main" id="{156D404B-C4CD-4045-BCD0-9CE2E9C702D4}"/>
              </a:ext>
            </a:extLst>
          </p:cNvPr>
          <p:cNvSpPr>
            <a:spLocks noGrp="1"/>
          </p:cNvSpPr>
          <p:nvPr>
            <p:ph type="title"/>
          </p:nvPr>
        </p:nvSpPr>
        <p:spPr/>
        <p:txBody>
          <a:bodyPr vert="horz" lIns="91440" tIns="45720" rIns="91440" bIns="45720" rtlCol="0" anchor="ctr">
            <a:normAutofit/>
          </a:bodyPr>
          <a:lstStyle/>
          <a:p>
            <a:r>
              <a:rPr lang="en-US" dirty="0"/>
              <a:t>Spectrum of a star-forming galaxy</a:t>
            </a:r>
          </a:p>
        </p:txBody>
      </p:sp>
      <p:sp>
        <p:nvSpPr>
          <p:cNvPr id="20" name="Content Placeholder 19">
            <a:extLst>
              <a:ext uri="{FF2B5EF4-FFF2-40B4-BE49-F238E27FC236}">
                <a16:creationId xmlns:a16="http://schemas.microsoft.com/office/drawing/2014/main" id="{999AD0E7-57D4-8042-AED5-89B87949498A}"/>
              </a:ext>
            </a:extLst>
          </p:cNvPr>
          <p:cNvSpPr>
            <a:spLocks noGrp="1"/>
          </p:cNvSpPr>
          <p:nvPr>
            <p:ph idx="1"/>
          </p:nvPr>
        </p:nvSpPr>
        <p:spPr>
          <a:xfrm>
            <a:off x="838200" y="1825625"/>
            <a:ext cx="3662247" cy="4351338"/>
          </a:xfrm>
        </p:spPr>
        <p:txBody>
          <a:bodyPr anchor="ctr">
            <a:normAutofit/>
          </a:bodyPr>
          <a:lstStyle/>
          <a:p>
            <a:r>
              <a:rPr lang="en-US" dirty="0">
                <a:solidFill>
                  <a:srgbClr val="FFFFFF"/>
                </a:solidFill>
              </a:rPr>
              <a:t>H⍺ → 6562 </a:t>
            </a:r>
            <a:r>
              <a:rPr lang="en-US" dirty="0" err="1">
                <a:solidFill>
                  <a:srgbClr val="FFFFFF"/>
                </a:solidFill>
              </a:rPr>
              <a:t>Å</a:t>
            </a:r>
            <a:endParaRPr lang="en-US" dirty="0">
              <a:solidFill>
                <a:srgbClr val="FFFFFF"/>
              </a:solidFill>
            </a:endParaRPr>
          </a:p>
          <a:p>
            <a:pPr lvl="1"/>
            <a:r>
              <a:rPr lang="en-US" dirty="0">
                <a:solidFill>
                  <a:srgbClr val="FFFFFF"/>
                </a:solidFill>
              </a:rPr>
              <a:t>n=3 → n=2 transition</a:t>
            </a:r>
          </a:p>
          <a:p>
            <a:pPr lvl="1"/>
            <a:r>
              <a:rPr lang="en-US" dirty="0">
                <a:solidFill>
                  <a:srgbClr val="FFFFFF"/>
                </a:solidFill>
              </a:rPr>
              <a:t>Red in color</a:t>
            </a:r>
          </a:p>
          <a:p>
            <a:r>
              <a:rPr lang="en-US" dirty="0">
                <a:solidFill>
                  <a:srgbClr val="FFFFFF"/>
                </a:solidFill>
              </a:rPr>
              <a:t>Hβ → 4861 </a:t>
            </a:r>
            <a:r>
              <a:rPr lang="en-US" dirty="0" err="1">
                <a:solidFill>
                  <a:srgbClr val="FFFFFF"/>
                </a:solidFill>
              </a:rPr>
              <a:t>Å</a:t>
            </a:r>
            <a:endParaRPr lang="en-US" dirty="0">
              <a:solidFill>
                <a:srgbClr val="FFFFFF"/>
              </a:solidFill>
            </a:endParaRPr>
          </a:p>
          <a:p>
            <a:pPr lvl="1"/>
            <a:r>
              <a:rPr lang="en-US" dirty="0">
                <a:solidFill>
                  <a:srgbClr val="FFFFFF"/>
                </a:solidFill>
              </a:rPr>
              <a:t>n=4 → n=2 transition</a:t>
            </a:r>
          </a:p>
          <a:p>
            <a:pPr lvl="1"/>
            <a:r>
              <a:rPr lang="en-US" dirty="0">
                <a:solidFill>
                  <a:srgbClr val="FFFFFF"/>
                </a:solidFill>
              </a:rPr>
              <a:t>Blue in color</a:t>
            </a:r>
          </a:p>
          <a:p>
            <a:r>
              <a:rPr lang="en-US" dirty="0">
                <a:solidFill>
                  <a:srgbClr val="FFFFFF"/>
                </a:solidFill>
              </a:rPr>
              <a:t>Emitted from regions of star formation</a:t>
            </a:r>
          </a:p>
        </p:txBody>
      </p:sp>
      <p:sp>
        <p:nvSpPr>
          <p:cNvPr id="5" name="Date Placeholder 4">
            <a:extLst>
              <a:ext uri="{FF2B5EF4-FFF2-40B4-BE49-F238E27FC236}">
                <a16:creationId xmlns:a16="http://schemas.microsoft.com/office/drawing/2014/main" id="{D1CFC425-9EA8-814B-A894-4A2C5CCAD23C}"/>
              </a:ext>
            </a:extLst>
          </p:cNvPr>
          <p:cNvSpPr>
            <a:spLocks noGrp="1"/>
          </p:cNvSpPr>
          <p:nvPr>
            <p:ph type="dt" sz="half" idx="10"/>
          </p:nvPr>
        </p:nvSpPr>
        <p:spPr/>
        <p:txBody>
          <a:bodyPr vert="horz" lIns="91440" tIns="45720" rIns="91440" bIns="45720" rtlCol="0" anchor="ctr">
            <a:normAutofit/>
          </a:bodyPr>
          <a:lstStyle/>
          <a:p>
            <a:pPr>
              <a:spcAft>
                <a:spcPts val="600"/>
              </a:spcAft>
              <a:defRPr/>
            </a:pPr>
            <a:fld id="{0C2CCE5F-E5A7-DC46-9421-3C251156A34E}" type="datetime1">
              <a:rPr lang="en-US">
                <a:solidFill>
                  <a:srgbClr val="FFFFFF"/>
                </a:solidFill>
              </a:rPr>
              <a:pPr>
                <a:spcAft>
                  <a:spcPts val="600"/>
                </a:spcAft>
                <a:defRPr/>
              </a:pPr>
              <a:t>5/7/20</a:t>
            </a:fld>
            <a:endParaRPr lang="en-US">
              <a:solidFill>
                <a:srgbClr val="FFFFFF"/>
              </a:solidFill>
            </a:endParaRPr>
          </a:p>
        </p:txBody>
      </p:sp>
      <p:sp>
        <p:nvSpPr>
          <p:cNvPr id="6" name="Footer Placeholder 5">
            <a:extLst>
              <a:ext uri="{FF2B5EF4-FFF2-40B4-BE49-F238E27FC236}">
                <a16:creationId xmlns:a16="http://schemas.microsoft.com/office/drawing/2014/main" id="{900CDF8B-8322-D44D-8DE5-6BFD8E442A16}"/>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a:solidFill>
                  <a:srgbClr val="FFFFFF"/>
                </a:solidFill>
              </a:rPr>
              <a:t>Sean MacBride Thesis Defense</a:t>
            </a:r>
          </a:p>
        </p:txBody>
      </p:sp>
      <p:sp>
        <p:nvSpPr>
          <p:cNvPr id="7" name="Slide Number Placeholder 6">
            <a:extLst>
              <a:ext uri="{FF2B5EF4-FFF2-40B4-BE49-F238E27FC236}">
                <a16:creationId xmlns:a16="http://schemas.microsoft.com/office/drawing/2014/main" id="{48515384-4AC8-AA43-B3EA-5F099A1FACFB}"/>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3618D43-1850-8444-814C-802B8B777D19}" type="slidenum">
              <a:rPr lang="en-US">
                <a:solidFill>
                  <a:srgbClr val="FFFFFF"/>
                </a:solidFill>
              </a:rPr>
              <a:pPr>
                <a:spcAft>
                  <a:spcPts val="600"/>
                </a:spcAft>
                <a:defRPr/>
              </a:pPr>
              <a:t>8</a:t>
            </a:fld>
            <a:endParaRPr lang="en-US">
              <a:solidFill>
                <a:srgbClr val="FFFFFF"/>
              </a:solidFill>
            </a:endParaRPr>
          </a:p>
        </p:txBody>
      </p:sp>
      <p:pic>
        <p:nvPicPr>
          <p:cNvPr id="14" name="Picture 13" descr="A screenshot of a cell phone&#10;&#10;Description automatically generated">
            <a:extLst>
              <a:ext uri="{FF2B5EF4-FFF2-40B4-BE49-F238E27FC236}">
                <a16:creationId xmlns:a16="http://schemas.microsoft.com/office/drawing/2014/main" id="{EE46403C-92D6-4046-B5E8-C9FF6070DA75}"/>
              </a:ext>
            </a:extLst>
          </p:cNvPr>
          <p:cNvPicPr>
            <a:picLocks noChangeAspect="1"/>
          </p:cNvPicPr>
          <p:nvPr/>
        </p:nvPicPr>
        <p:blipFill rotWithShape="1">
          <a:blip r:embed="rId4"/>
          <a:srcRect b="4631"/>
          <a:stretch/>
        </p:blipFill>
        <p:spPr>
          <a:xfrm>
            <a:off x="4728907" y="1668463"/>
            <a:ext cx="6848985" cy="4665661"/>
          </a:xfrm>
          <a:prstGeom prst="rect">
            <a:avLst/>
          </a:prstGeom>
        </p:spPr>
      </p:pic>
    </p:spTree>
    <p:extLst>
      <p:ext uri="{BB962C8B-B14F-4D97-AF65-F5344CB8AC3E}">
        <p14:creationId xmlns:p14="http://schemas.microsoft.com/office/powerpoint/2010/main" val="407292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lose up of a star in space&#10;&#10;Description automatically generated">
            <a:extLst>
              <a:ext uri="{FF2B5EF4-FFF2-40B4-BE49-F238E27FC236}">
                <a16:creationId xmlns:a16="http://schemas.microsoft.com/office/drawing/2014/main" id="{F2C5B385-2C1D-2E4E-A59F-AE310AC8D544}"/>
              </a:ext>
            </a:extLst>
          </p:cNvPr>
          <p:cNvPicPr>
            <a:picLocks noChangeAspect="1"/>
          </p:cNvPicPr>
          <p:nvPr/>
        </p:nvPicPr>
        <p:blipFill rotWithShape="1">
          <a:blip r:embed="rId3">
            <a:alphaModFix amt="10000"/>
          </a:blip>
          <a:srcRect t="11113" b="19740"/>
          <a:stretch/>
        </p:blipFill>
        <p:spPr>
          <a:xfrm>
            <a:off x="0" y="0"/>
            <a:ext cx="12191998" cy="6858000"/>
          </a:xfrm>
          <a:prstGeom prst="rect">
            <a:avLst/>
          </a:prstGeom>
        </p:spPr>
      </p:pic>
      <p:sp>
        <p:nvSpPr>
          <p:cNvPr id="2" name="Title 1">
            <a:extLst>
              <a:ext uri="{FF2B5EF4-FFF2-40B4-BE49-F238E27FC236}">
                <a16:creationId xmlns:a16="http://schemas.microsoft.com/office/drawing/2014/main" id="{156D404B-C4CD-4045-BCD0-9CE2E9C702D4}"/>
              </a:ext>
            </a:extLst>
          </p:cNvPr>
          <p:cNvSpPr>
            <a:spLocks noGrp="1"/>
          </p:cNvSpPr>
          <p:nvPr>
            <p:ph type="title"/>
          </p:nvPr>
        </p:nvSpPr>
        <p:spPr/>
        <p:txBody>
          <a:bodyPr vert="horz" lIns="91440" tIns="45720" rIns="91440" bIns="45720" rtlCol="0" anchor="ctr">
            <a:normAutofit/>
          </a:bodyPr>
          <a:lstStyle/>
          <a:p>
            <a:r>
              <a:rPr lang="en-US" dirty="0"/>
              <a:t>Light extinction A(</a:t>
            </a:r>
            <a:r>
              <a:rPr lang="en-US" dirty="0" err="1"/>
              <a:t>λ</a:t>
            </a:r>
            <a:r>
              <a:rPr lang="en-US" dirty="0"/>
              <a:t>)</a:t>
            </a:r>
          </a:p>
        </p:txBody>
      </p:sp>
      <mc:AlternateContent xmlns:mc="http://schemas.openxmlformats.org/markup-compatibility/2006" xmlns:a14="http://schemas.microsoft.com/office/drawing/2010/main">
        <mc:Choice Requires="a14">
          <p:sp>
            <p:nvSpPr>
              <p:cNvPr id="20" name="Content Placeholder 19">
                <a:extLst>
                  <a:ext uri="{FF2B5EF4-FFF2-40B4-BE49-F238E27FC236}">
                    <a16:creationId xmlns:a16="http://schemas.microsoft.com/office/drawing/2014/main" id="{999AD0E7-57D4-8042-AED5-89B87949498A}"/>
                  </a:ext>
                </a:extLst>
              </p:cNvPr>
              <p:cNvSpPr>
                <a:spLocks noGrp="1"/>
              </p:cNvSpPr>
              <p:nvPr>
                <p:ph idx="1"/>
              </p:nvPr>
            </p:nvSpPr>
            <p:spPr/>
            <p:txBody>
              <a:bodyPr>
                <a:normAutofit lnSpcReduction="10000"/>
              </a:bodyPr>
              <a:lstStyle/>
              <a:p>
                <a:r>
                  <a:rPr lang="en-US" dirty="0">
                    <a:solidFill>
                      <a:srgbClr val="FFFFFF"/>
                    </a:solidFill>
                  </a:rPr>
                  <a:t>Photons can interact with intervening matter</a:t>
                </a:r>
              </a:p>
              <a:p>
                <a:r>
                  <a:rPr lang="en-US" dirty="0">
                    <a:solidFill>
                      <a:srgbClr val="FFFFFF"/>
                    </a:solidFill>
                  </a:rPr>
                  <a:t>Dust and gas remove light from spectra in </a:t>
                </a:r>
              </a:p>
              <a:p>
                <a:pPr marL="0" indent="0">
                  <a:buNone/>
                </a:pPr>
                <a:r>
                  <a:rPr lang="en-US" dirty="0">
                    <a:solidFill>
                      <a:srgbClr val="FFFFFF"/>
                    </a:solidFill>
                  </a:rPr>
                  <a:t>two ways</a:t>
                </a:r>
              </a:p>
              <a:p>
                <a:pPr lvl="1"/>
                <a:r>
                  <a:rPr lang="en-US" dirty="0">
                    <a:solidFill>
                      <a:srgbClr val="FFFFFF"/>
                    </a:solidFill>
                  </a:rPr>
                  <a:t>Absorption</a:t>
                </a:r>
              </a:p>
              <a:p>
                <a:pPr lvl="1"/>
                <a:r>
                  <a:rPr lang="en-US" dirty="0">
                    <a:solidFill>
                      <a:srgbClr val="FFFFFF"/>
                    </a:solidFill>
                  </a:rPr>
                  <a:t>Scattering</a:t>
                </a:r>
              </a:p>
              <a:p>
                <a:r>
                  <a:rPr lang="en-US" dirty="0">
                    <a:solidFill>
                      <a:srgbClr val="FFFFFF"/>
                    </a:solidFill>
                  </a:rPr>
                  <a:t>Diminishes light intensity</a:t>
                </a:r>
              </a:p>
              <a:p>
                <a:r>
                  <a:rPr lang="en-US" dirty="0">
                    <a:solidFill>
                      <a:srgbClr val="FFFFFF"/>
                    </a:solidFill>
                  </a:rPr>
                  <a:t>Extinction is most effective when </a:t>
                </a:r>
                <a:r>
                  <a:rPr lang="en-US" dirty="0" err="1">
                    <a:solidFill>
                      <a:srgbClr val="FFFFFF"/>
                    </a:solidFill>
                  </a:rPr>
                  <a:t>λ</a:t>
                </a:r>
                <a:r>
                  <a:rPr lang="en-US" dirty="0">
                    <a:solidFill>
                      <a:srgbClr val="FFFFFF"/>
                    </a:solidFill>
                  </a:rPr>
                  <a:t> ≲ size of intervening material</a:t>
                </a:r>
              </a:p>
              <a:p>
                <a:r>
                  <a:rPr lang="en-US" dirty="0">
                    <a:solidFill>
                      <a:srgbClr val="FFFFFF"/>
                    </a:solidFill>
                  </a:rPr>
                  <a:t>Shorter wavelength light is removed more effectively</a:t>
                </a:r>
              </a:p>
              <a:p>
                <a:r>
                  <a:rPr lang="en-US" dirty="0">
                    <a:solidFill>
                      <a:srgbClr val="FFFFFF"/>
                    </a:solidFill>
                  </a:rPr>
                  <a:t>Brightness of source in astronomy is represented in magnitude</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rPr>
                        <m:t>𝑚</m:t>
                      </m:r>
                      <m:d>
                        <m:dPr>
                          <m:ctrlPr>
                            <a:rPr lang="en-US" b="0" i="1" smtClean="0">
                              <a:solidFill>
                                <a:srgbClr val="FFFFFF"/>
                              </a:solidFill>
                              <a:latin typeface="Cambria Math" panose="02040503050406030204" pitchFamily="18" charset="0"/>
                            </a:rPr>
                          </m:ctrlPr>
                        </m:dPr>
                        <m:e>
                          <m:r>
                            <a:rPr lang="en-US" b="0" i="1" smtClean="0">
                              <a:solidFill>
                                <a:srgbClr val="FFFFFF"/>
                              </a:solidFill>
                              <a:latin typeface="Cambria Math" panose="02040503050406030204" pitchFamily="18" charset="0"/>
                              <a:ea typeface="Cambria Math" panose="02040503050406030204" pitchFamily="18" charset="0"/>
                            </a:rPr>
                            <m:t>𝜆</m:t>
                          </m:r>
                        </m:e>
                      </m:d>
                      <m:r>
                        <a:rPr lang="en-US" b="0" i="1" smtClean="0">
                          <a:solidFill>
                            <a:srgbClr val="FFFFFF"/>
                          </a:solidFill>
                          <a:latin typeface="Cambria Math" panose="02040503050406030204" pitchFamily="18" charset="0"/>
                          <a:ea typeface="Cambria Math" panose="02040503050406030204" pitchFamily="18" charset="0"/>
                        </a:rPr>
                        <m:t>=</m:t>
                      </m:r>
                      <m:sSub>
                        <m:sSubPr>
                          <m:ctrlPr>
                            <a:rPr lang="en-US" b="0" i="1" smtClean="0">
                              <a:solidFill>
                                <a:srgbClr val="FFFFFF"/>
                              </a:solidFill>
                              <a:latin typeface="Cambria Math" panose="02040503050406030204" pitchFamily="18" charset="0"/>
                              <a:ea typeface="Cambria Math" panose="02040503050406030204" pitchFamily="18" charset="0"/>
                            </a:rPr>
                          </m:ctrlPr>
                        </m:sSubPr>
                        <m:e>
                          <m:r>
                            <a:rPr lang="en-US" b="0" i="1" smtClean="0">
                              <a:solidFill>
                                <a:srgbClr val="FFFFFF"/>
                              </a:solidFill>
                              <a:latin typeface="Cambria Math" panose="02040503050406030204" pitchFamily="18" charset="0"/>
                              <a:ea typeface="Cambria Math" panose="02040503050406030204" pitchFamily="18" charset="0"/>
                            </a:rPr>
                            <m:t>𝑚</m:t>
                          </m:r>
                        </m:e>
                        <m:sub>
                          <m:r>
                            <a:rPr lang="en-US" b="0" i="1" smtClean="0">
                              <a:solidFill>
                                <a:srgbClr val="FFFFFF"/>
                              </a:solidFill>
                              <a:latin typeface="Cambria Math" panose="02040503050406030204" pitchFamily="18" charset="0"/>
                              <a:ea typeface="Cambria Math" panose="02040503050406030204" pitchFamily="18" charset="0"/>
                            </a:rPr>
                            <m:t>0</m:t>
                          </m:r>
                        </m:sub>
                      </m:sSub>
                      <m:d>
                        <m:dPr>
                          <m:ctrlPr>
                            <a:rPr lang="en-US" b="0" i="1" smtClean="0">
                              <a:solidFill>
                                <a:srgbClr val="FFFFFF"/>
                              </a:solidFill>
                              <a:latin typeface="Cambria Math" panose="02040503050406030204" pitchFamily="18" charset="0"/>
                              <a:ea typeface="Cambria Math" panose="02040503050406030204" pitchFamily="18" charset="0"/>
                            </a:rPr>
                          </m:ctrlPr>
                        </m:dPr>
                        <m:e>
                          <m:r>
                            <a:rPr lang="en-US" b="0" i="1" smtClean="0">
                              <a:solidFill>
                                <a:srgbClr val="FFFFFF"/>
                              </a:solidFill>
                              <a:latin typeface="Cambria Math" panose="02040503050406030204" pitchFamily="18" charset="0"/>
                              <a:ea typeface="Cambria Math" panose="02040503050406030204" pitchFamily="18" charset="0"/>
                            </a:rPr>
                            <m:t>𝜆</m:t>
                          </m:r>
                        </m:e>
                      </m:d>
                      <m:r>
                        <a:rPr lang="en-US" b="0" i="1" smtClean="0">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𝐴</m:t>
                      </m:r>
                      <m:r>
                        <a:rPr lang="en-US" b="0" i="1" smtClean="0">
                          <a:solidFill>
                            <a:srgbClr val="FFFFFF"/>
                          </a:solidFill>
                          <a:latin typeface="Cambria Math" panose="02040503050406030204" pitchFamily="18" charset="0"/>
                          <a:ea typeface="Cambria Math" panose="02040503050406030204" pitchFamily="18" charset="0"/>
                        </a:rPr>
                        <m:t>(</m:t>
                      </m:r>
                      <m:r>
                        <a:rPr lang="en-US" b="0" i="1" smtClean="0">
                          <a:solidFill>
                            <a:srgbClr val="FFFFFF"/>
                          </a:solidFill>
                          <a:latin typeface="Cambria Math" panose="02040503050406030204" pitchFamily="18" charset="0"/>
                          <a:ea typeface="Cambria Math" panose="02040503050406030204" pitchFamily="18" charset="0"/>
                        </a:rPr>
                        <m:t>𝜆</m:t>
                      </m:r>
                      <m:r>
                        <a:rPr lang="en-US" b="0" i="1" smtClean="0">
                          <a:solidFill>
                            <a:srgbClr val="FFFFFF"/>
                          </a:solidFill>
                          <a:latin typeface="Cambria Math" panose="02040503050406030204" pitchFamily="18" charset="0"/>
                          <a:ea typeface="Cambria Math" panose="02040503050406030204" pitchFamily="18" charset="0"/>
                        </a:rPr>
                        <m:t>)</m:t>
                      </m:r>
                    </m:oMath>
                  </m:oMathPara>
                </a14:m>
                <a:endParaRPr lang="en-US" dirty="0">
                  <a:solidFill>
                    <a:srgbClr val="FFFFFF"/>
                  </a:solidFill>
                </a:endParaRPr>
              </a:p>
            </p:txBody>
          </p:sp>
        </mc:Choice>
        <mc:Fallback xmlns="">
          <p:sp>
            <p:nvSpPr>
              <p:cNvPr id="20" name="Content Placeholder 19">
                <a:extLst>
                  <a:ext uri="{FF2B5EF4-FFF2-40B4-BE49-F238E27FC236}">
                    <a16:creationId xmlns:a16="http://schemas.microsoft.com/office/drawing/2014/main" id="{999AD0E7-57D4-8042-AED5-89B87949498A}"/>
                  </a:ext>
                </a:extLst>
              </p:cNvPr>
              <p:cNvSpPr>
                <a:spLocks noGrp="1" noRot="1" noChangeAspect="1" noMove="1" noResize="1" noEditPoints="1" noAdjustHandles="1" noChangeArrowheads="1" noChangeShapeType="1" noTextEdit="1"/>
              </p:cNvSpPr>
              <p:nvPr>
                <p:ph idx="1"/>
              </p:nvPr>
            </p:nvSpPr>
            <p:spPr>
              <a:blipFill>
                <a:blip r:embed="rId4"/>
                <a:stretch>
                  <a:fillRect l="-1086" t="-3216" b="-204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D1CFC425-9EA8-814B-A894-4A2C5CCAD23C}"/>
              </a:ext>
            </a:extLst>
          </p:cNvPr>
          <p:cNvSpPr>
            <a:spLocks noGrp="1"/>
          </p:cNvSpPr>
          <p:nvPr>
            <p:ph type="dt" sz="half" idx="10"/>
          </p:nvPr>
        </p:nvSpPr>
        <p:spPr/>
        <p:txBody>
          <a:bodyPr vert="horz" lIns="91440" tIns="45720" rIns="91440" bIns="45720" rtlCol="0" anchor="ctr">
            <a:normAutofit/>
          </a:bodyPr>
          <a:lstStyle/>
          <a:p>
            <a:pPr>
              <a:spcAft>
                <a:spcPts val="600"/>
              </a:spcAft>
              <a:defRPr/>
            </a:pPr>
            <a:fld id="{0C2CCE5F-E5A7-DC46-9421-3C251156A34E}" type="datetime1">
              <a:rPr lang="en-US">
                <a:solidFill>
                  <a:srgbClr val="FFFFFF"/>
                </a:solidFill>
              </a:rPr>
              <a:pPr>
                <a:spcAft>
                  <a:spcPts val="600"/>
                </a:spcAft>
                <a:defRPr/>
              </a:pPr>
              <a:t>5/7/20</a:t>
            </a:fld>
            <a:endParaRPr lang="en-US">
              <a:solidFill>
                <a:srgbClr val="FFFFFF"/>
              </a:solidFill>
            </a:endParaRPr>
          </a:p>
        </p:txBody>
      </p:sp>
      <p:sp>
        <p:nvSpPr>
          <p:cNvPr id="6" name="Footer Placeholder 5">
            <a:extLst>
              <a:ext uri="{FF2B5EF4-FFF2-40B4-BE49-F238E27FC236}">
                <a16:creationId xmlns:a16="http://schemas.microsoft.com/office/drawing/2014/main" id="{900CDF8B-8322-D44D-8DE5-6BFD8E442A16}"/>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a:solidFill>
                  <a:srgbClr val="FFFFFF"/>
                </a:solidFill>
              </a:rPr>
              <a:t>Sean MacBride Thesis Defense</a:t>
            </a:r>
          </a:p>
        </p:txBody>
      </p:sp>
      <p:sp>
        <p:nvSpPr>
          <p:cNvPr id="7" name="Slide Number Placeholder 6">
            <a:extLst>
              <a:ext uri="{FF2B5EF4-FFF2-40B4-BE49-F238E27FC236}">
                <a16:creationId xmlns:a16="http://schemas.microsoft.com/office/drawing/2014/main" id="{48515384-4AC8-AA43-B3EA-5F099A1FACFB}"/>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3618D43-1850-8444-814C-802B8B777D19}" type="slidenum">
              <a:rPr lang="en-US">
                <a:solidFill>
                  <a:srgbClr val="FFFFFF"/>
                </a:solidFill>
              </a:rPr>
              <a:pPr>
                <a:spcAft>
                  <a:spcPts val="600"/>
                </a:spcAft>
                <a:defRPr/>
              </a:pPr>
              <a:t>9</a:t>
            </a:fld>
            <a:endParaRPr lang="en-US">
              <a:solidFill>
                <a:srgbClr val="FFFFFF"/>
              </a:solidFill>
            </a:endParaRPr>
          </a:p>
        </p:txBody>
      </p:sp>
      <p:pic>
        <p:nvPicPr>
          <p:cNvPr id="4" name="Picture 3" descr="A close up of text on a white background&#10;&#10;Description automatically generated">
            <a:extLst>
              <a:ext uri="{FF2B5EF4-FFF2-40B4-BE49-F238E27FC236}">
                <a16:creationId xmlns:a16="http://schemas.microsoft.com/office/drawing/2014/main" id="{4E4AE0F0-37AC-9848-83D8-7025C76D4FC8}"/>
              </a:ext>
            </a:extLst>
          </p:cNvPr>
          <p:cNvPicPr>
            <a:picLocks noChangeAspect="1"/>
          </p:cNvPicPr>
          <p:nvPr/>
        </p:nvPicPr>
        <p:blipFill rotWithShape="1">
          <a:blip r:embed="rId5"/>
          <a:srcRect t="7368"/>
          <a:stretch/>
        </p:blipFill>
        <p:spPr>
          <a:xfrm>
            <a:off x="7561809" y="680360"/>
            <a:ext cx="4498646" cy="3359625"/>
          </a:xfrm>
          <a:prstGeom prst="rect">
            <a:avLst/>
          </a:prstGeom>
        </p:spPr>
      </p:pic>
    </p:spTree>
    <p:extLst>
      <p:ext uri="{BB962C8B-B14F-4D97-AF65-F5344CB8AC3E}">
        <p14:creationId xmlns:p14="http://schemas.microsoft.com/office/powerpoint/2010/main" val="1240105547"/>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1988</Words>
  <Application>Microsoft Macintosh PowerPoint</Application>
  <PresentationFormat>Widescreen</PresentationFormat>
  <Paragraphs>397</Paragraphs>
  <Slides>44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vt:lpstr>
      <vt:lpstr>Cambria Math</vt:lpstr>
      <vt:lpstr>Times</vt:lpstr>
      <vt:lpstr>Office Theme</vt:lpstr>
      <vt:lpstr>Characterizing the Dust and Cold-Gas Content of Nearby Star-Forming Galaxies</vt:lpstr>
      <vt:lpstr>What are galaxies?</vt:lpstr>
      <vt:lpstr>Baryonic components of galaxies</vt:lpstr>
      <vt:lpstr>Star-forming galaxy structure</vt:lpstr>
      <vt:lpstr>PowerPoint Presentation</vt:lpstr>
      <vt:lpstr>Observational signatures of galaxies</vt:lpstr>
      <vt:lpstr>Features of a light spectrum</vt:lpstr>
      <vt:lpstr>Spectrum of a star-forming galaxy</vt:lpstr>
      <vt:lpstr>Light extinction A(λ)</vt:lpstr>
      <vt:lpstr>Light extinction relationships</vt:lpstr>
      <vt:lpstr>Extinction of the Balmer decrement</vt:lpstr>
      <vt:lpstr>Modeling extinction of Balmer decrement</vt:lpstr>
      <vt:lpstr>PowerPoint Presentation</vt:lpstr>
      <vt:lpstr>PowerPoint Presentation</vt:lpstr>
      <vt:lpstr>Balmer decrement as a tracer</vt:lpstr>
      <vt:lpstr>Observations of cold molecular gas</vt:lpstr>
      <vt:lpstr>PowerPoint Presentation</vt:lpstr>
      <vt:lpstr>Observations of dust</vt:lpstr>
      <vt:lpstr>PowerPoint Presentation</vt:lpstr>
      <vt:lpstr>Monte-Carlo Markov chain</vt:lpstr>
      <vt:lpstr>Monte-Carlo Markov chain</vt:lpstr>
      <vt:lpstr>L_(〖CO〗_(1→0) ) calibration</vt:lpstr>
      <vt:lpstr>M_(H_2 ) calibration</vt:lpstr>
      <vt:lpstr>M_Dust calibration</vt:lpstr>
      <vt:lpstr>MCMC calibration results</vt:lpstr>
      <vt:lpstr>Sloan Digital Sky Survey</vt:lpstr>
      <vt:lpstr>H_2 in SDSS galaxies</vt:lpstr>
      <vt:lpstr>H_2 in SDSS galaxies</vt:lpstr>
      <vt:lpstr>Dust in SDSS galaxies</vt:lpstr>
      <vt:lpstr>Dust in SDSS galaxies</vt:lpstr>
      <vt:lpstr>Central conclusions</vt:lpstr>
      <vt:lpstr>What is included in the calibration?</vt:lpstr>
      <vt:lpstr>Future studies</vt:lpstr>
      <vt:lpstr>I wouldn’t be here without some help</vt:lpstr>
      <vt:lpstr>Conclusions</vt:lpstr>
      <vt:lpstr>Figure references</vt:lpstr>
      <vt:lpstr>Extra Slides</vt:lpstr>
      <vt:lpstr>Stages in galaxy growth</vt:lpstr>
      <vt:lpstr>Monte-Carlo Markov chain</vt:lpstr>
      <vt:lpstr>L_(〖CO〗_(1→0) ) calibration</vt:lpstr>
      <vt:lpstr>M_(H_2 ) calibration</vt:lpstr>
      <vt:lpstr>M_Dust calibration</vt:lpstr>
      <vt:lpstr>f_(H_2 ) in SDSS galaxies</vt:lpstr>
      <vt:lpstr>f_(H_2 ) in SDSS galaxies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the Dust and Cold-Gas Content of Nearby Star-Forming Galaxies</dc:title>
  <dc:creator>Sean MacBride</dc:creator>
  <cp:lastModifiedBy>Sean MacBride</cp:lastModifiedBy>
  <cp:revision>13</cp:revision>
  <cp:lastPrinted>2020-05-06T15:39:35Z</cp:lastPrinted>
  <dcterms:created xsi:type="dcterms:W3CDTF">2020-05-06T03:35:29Z</dcterms:created>
  <dcterms:modified xsi:type="dcterms:W3CDTF">2020-05-07T16:35:28Z</dcterms:modified>
</cp:coreProperties>
</file>